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59" r:id="rId4"/>
    <p:sldId id="265" r:id="rId5"/>
    <p:sldId id="262" r:id="rId6"/>
    <p:sldId id="263" r:id="rId7"/>
    <p:sldId id="266" r:id="rId8"/>
    <p:sldId id="264" r:id="rId9"/>
    <p:sldId id="269" r:id="rId10"/>
    <p:sldId id="267" r:id="rId11"/>
    <p:sldId id="270" r:id="rId12"/>
    <p:sldId id="272" r:id="rId13"/>
    <p:sldId id="271" r:id="rId14"/>
    <p:sldId id="274" r:id="rId15"/>
    <p:sldId id="273" r:id="rId16"/>
    <p:sldId id="276" r:id="rId17"/>
    <p:sldId id="277" r:id="rId18"/>
    <p:sldId id="278" r:id="rId19"/>
    <p:sldId id="275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891" autoAdjust="0"/>
    <p:restoredTop sz="94660"/>
  </p:normalViewPr>
  <p:slideViewPr>
    <p:cSldViewPr snapToGrid="0">
      <p:cViewPr>
        <p:scale>
          <a:sx n="66" d="100"/>
          <a:sy n="66" d="100"/>
        </p:scale>
        <p:origin x="437" y="6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48D6-8F29-40BE-8651-6B773D67616A}" type="datetimeFigureOut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A328B-E33D-4129-B5A3-043009981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806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48D6-8F29-40BE-8651-6B773D67616A}" type="datetimeFigureOut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A328B-E33D-4129-B5A3-043009981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897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48D6-8F29-40BE-8651-6B773D67616A}" type="datetimeFigureOut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A328B-E33D-4129-B5A3-043009981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355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48D6-8F29-40BE-8651-6B773D67616A}" type="datetimeFigureOut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A328B-E33D-4129-B5A3-043009981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820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48D6-8F29-40BE-8651-6B773D67616A}" type="datetimeFigureOut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A328B-E33D-4129-B5A3-043009981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807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48D6-8F29-40BE-8651-6B773D67616A}" type="datetimeFigureOut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A328B-E33D-4129-B5A3-043009981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20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48D6-8F29-40BE-8651-6B773D67616A}" type="datetimeFigureOut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A328B-E33D-4129-B5A3-043009981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324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48D6-8F29-40BE-8651-6B773D67616A}" type="datetimeFigureOut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A328B-E33D-4129-B5A3-043009981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678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48D6-8F29-40BE-8651-6B773D67616A}" type="datetimeFigureOut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A328B-E33D-4129-B5A3-043009981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338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48D6-8F29-40BE-8651-6B773D67616A}" type="datetimeFigureOut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A328B-E33D-4129-B5A3-043009981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620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48D6-8F29-40BE-8651-6B773D67616A}" type="datetimeFigureOut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A328B-E33D-4129-B5A3-043009981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80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548D6-8F29-40BE-8651-6B773D67616A}" type="datetimeFigureOut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A328B-E33D-4129-B5A3-043009981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769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2518" y="140676"/>
            <a:ext cx="3481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표지</a:t>
            </a:r>
            <a:endParaRPr lang="ko-KR" altLang="en-US" sz="2800" b="1"/>
          </a:p>
        </p:txBody>
      </p:sp>
    </p:spTree>
    <p:extLst>
      <p:ext uri="{BB962C8B-B14F-4D97-AF65-F5344CB8AC3E}">
        <p14:creationId xmlns:p14="http://schemas.microsoft.com/office/powerpoint/2010/main" val="3976673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2517" y="140676"/>
            <a:ext cx="4898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모델 앙상블 테스트 결과</a:t>
            </a:r>
            <a:endParaRPr lang="ko-KR" altLang="en-US" sz="2800" b="1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323533"/>
              </p:ext>
            </p:extLst>
          </p:nvPr>
        </p:nvGraphicFramePr>
        <p:xfrm>
          <a:off x="716827" y="1104659"/>
          <a:ext cx="5156200" cy="1257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62300">
                  <a:extLst>
                    <a:ext uri="{9D8B030D-6E8A-4147-A177-3AD203B41FA5}">
                      <a16:colId xmlns:a16="http://schemas.microsoft.com/office/drawing/2014/main" val="3817181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37028730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290350839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 구분 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 정확도 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 ReCall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17724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 Custom, ResNET(Layer4 FT)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          </a:t>
                      </a:r>
                      <a:r>
                        <a:rPr lang="en-US" altLang="ko-KR" sz="1100" u="none" strike="noStrike">
                          <a:effectLst/>
                        </a:rPr>
                        <a:t>99.21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         </a:t>
                      </a:r>
                      <a:r>
                        <a:rPr lang="en-US" altLang="ko-KR" sz="1100" u="none" strike="noStrike">
                          <a:effectLst/>
                        </a:rPr>
                        <a:t>99.51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8214757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 Custom, ResNET(Layer4 FT), ResNet(Full FT)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          </a:t>
                      </a:r>
                      <a:r>
                        <a:rPr lang="en-US" altLang="ko-KR" sz="1100" u="none" strike="noStrike">
                          <a:effectLst/>
                        </a:rPr>
                        <a:t>99.24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         </a:t>
                      </a:r>
                      <a:r>
                        <a:rPr lang="en-US" altLang="ko-KR" sz="1100" u="none" strike="noStrike">
                          <a:effectLst/>
                        </a:rPr>
                        <a:t>99.60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7170677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 Custom, ResNET(Full FT)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          </a:t>
                      </a:r>
                      <a:r>
                        <a:rPr lang="en-US" altLang="ko-KR" sz="1100" u="none" strike="noStrike">
                          <a:effectLst/>
                        </a:rPr>
                        <a:t>98.08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         </a:t>
                      </a:r>
                      <a:r>
                        <a:rPr lang="en-US" altLang="ko-KR" sz="1100" u="none" strike="noStrike">
                          <a:effectLst/>
                        </a:rPr>
                        <a:t>98.59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90057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 ResNET(Layer4 FT), ResNET(Full FT)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          </a:t>
                      </a:r>
                      <a:r>
                        <a:rPr lang="en-US" altLang="ko-KR" sz="1100" u="none" strike="noStrike">
                          <a:effectLst/>
                        </a:rPr>
                        <a:t>99.29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         </a:t>
                      </a:r>
                      <a:r>
                        <a:rPr lang="en-US" altLang="ko-KR" sz="1100" u="none" strike="noStrike">
                          <a:effectLst/>
                        </a:rPr>
                        <a:t>99.63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317710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 ResNET(Layer4 FT), GoogleNET(Inception5b FT)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          </a:t>
                      </a:r>
                      <a:r>
                        <a:rPr lang="en-US" altLang="ko-KR" sz="1100" u="none" strike="noStrike">
                          <a:effectLst/>
                        </a:rPr>
                        <a:t>99.35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         </a:t>
                      </a:r>
                      <a:r>
                        <a:rPr lang="en-US" altLang="ko-KR" sz="1100" u="none" strike="noStrike">
                          <a:effectLst/>
                        </a:rPr>
                        <a:t>99.57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26941026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716827" y="2165189"/>
            <a:ext cx="5156200" cy="1967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39839" y="2835728"/>
            <a:ext cx="3706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/>
              <a:t>정확도와 리콜지수 소폭 상승 </a:t>
            </a:r>
            <a:endParaRPr lang="en-US" altLang="ko-KR" sz="2000" b="1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23145" y="2361959"/>
            <a:ext cx="14609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mtClean="0"/>
              <a:t>* FT – Fine tuned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27" y="3296104"/>
            <a:ext cx="6887536" cy="15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58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17" y="198549"/>
            <a:ext cx="4898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히든 데이터셋 테스트</a:t>
            </a:r>
            <a:endParaRPr lang="ko-KR" altLang="en-US" sz="2800" b="1"/>
          </a:p>
        </p:txBody>
      </p:sp>
      <p:sp>
        <p:nvSpPr>
          <p:cNvPr id="6" name="TextBox 5"/>
          <p:cNvSpPr txBox="1"/>
          <p:nvPr/>
        </p:nvSpPr>
        <p:spPr>
          <a:xfrm>
            <a:off x="512517" y="875668"/>
            <a:ext cx="3700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산불 위성 사진 구글 이미지 검색</a:t>
            </a:r>
            <a:endParaRPr lang="en-US" altLang="ko-KR" b="1" smtClean="0"/>
          </a:p>
          <a:p>
            <a:r>
              <a:rPr lang="en-US" altLang="ko-KR" b="1"/>
              <a:t> </a:t>
            </a:r>
            <a:r>
              <a:rPr lang="en-US" altLang="ko-KR" b="1" smtClean="0"/>
              <a:t>- </a:t>
            </a:r>
            <a:r>
              <a:rPr lang="ko-KR" altLang="en-US" b="1" smtClean="0"/>
              <a:t>정상 </a:t>
            </a:r>
            <a:r>
              <a:rPr lang="en-US" altLang="ko-KR" b="1" smtClean="0"/>
              <a:t>: 50</a:t>
            </a:r>
          </a:p>
          <a:p>
            <a:r>
              <a:rPr lang="en-US" altLang="ko-KR" b="1"/>
              <a:t> </a:t>
            </a:r>
            <a:r>
              <a:rPr lang="en-US" altLang="ko-KR" b="1" smtClean="0"/>
              <a:t>- </a:t>
            </a:r>
            <a:r>
              <a:rPr lang="ko-KR" altLang="en-US" b="1" smtClean="0"/>
              <a:t>산불 </a:t>
            </a:r>
            <a:r>
              <a:rPr lang="en-US" altLang="ko-KR" b="1" smtClean="0"/>
              <a:t>: 46</a:t>
            </a:r>
            <a:endParaRPr lang="ko-KR" altLang="en-US" b="1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519258"/>
              </p:ext>
            </p:extLst>
          </p:nvPr>
        </p:nvGraphicFramePr>
        <p:xfrm>
          <a:off x="644091" y="1952897"/>
          <a:ext cx="4635500" cy="167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085268288"/>
                    </a:ext>
                  </a:extLst>
                </a:gridCol>
                <a:gridCol w="3263900">
                  <a:extLst>
                    <a:ext uri="{9D8B030D-6E8A-4147-A177-3AD203B41FA5}">
                      <a16:colId xmlns:a16="http://schemas.microsoft.com/office/drawing/2014/main" val="209574157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076290717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 구분 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 정확도 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178466"/>
                  </a:ext>
                </a:extLst>
              </a:tr>
              <a:tr h="20955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앙상블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 Custom, ResNET(Layer4 FT), ResNet(Full FT)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   </a:t>
                      </a:r>
                      <a:r>
                        <a:rPr lang="en-US" altLang="ko-KR" sz="1100" u="none" strike="noStrike">
                          <a:effectLst/>
                        </a:rPr>
                        <a:t>67.00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56402633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 Custom, ResNET(Layer4 FT), ResNet(Full FT)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   </a:t>
                      </a:r>
                      <a:r>
                        <a:rPr lang="en-US" altLang="ko-KR" sz="1100" u="none" strike="noStrike">
                          <a:effectLst/>
                        </a:rPr>
                        <a:t>62.00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13515281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 Custom, ResNET(Layer4 FT)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   </a:t>
                      </a:r>
                      <a:r>
                        <a:rPr lang="en-US" altLang="ko-KR" sz="1100" u="none" strike="noStrike">
                          <a:effectLst/>
                        </a:rPr>
                        <a:t>62.00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16560339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 ResNET(Layer4 FT), GoogleNET(Inception5b FT)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   </a:t>
                      </a:r>
                      <a:r>
                        <a:rPr lang="en-US" altLang="ko-KR" sz="1100" u="none" strike="noStrike" smtClean="0">
                          <a:effectLst/>
                        </a:rPr>
                        <a:t>68.75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21747002"/>
                  </a:ext>
                </a:extLst>
              </a:tr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개별모델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ResNET(Layer4 FT)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   </a:t>
                      </a:r>
                      <a:r>
                        <a:rPr lang="en-US" altLang="ko-KR" sz="1100" u="none" strike="noStrike">
                          <a:effectLst/>
                        </a:rPr>
                        <a:t>66.00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97365683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 ResNet(Full FT)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   </a:t>
                      </a:r>
                      <a:r>
                        <a:rPr lang="en-US" altLang="ko-KR" sz="1100" u="none" strike="noStrike">
                          <a:effectLst/>
                        </a:rPr>
                        <a:t>58.00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8679887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 GoogleNET(Inception5b FT)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   </a:t>
                      </a:r>
                      <a:r>
                        <a:rPr lang="en-US" altLang="ko-KR" sz="1100" u="none" strike="noStrike">
                          <a:effectLst/>
                        </a:rPr>
                        <a:t>68.75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45681373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336072" y="2791097"/>
            <a:ext cx="3943519" cy="20674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l="2941" r="2941"/>
          <a:stretch/>
        </p:blipFill>
        <p:spPr>
          <a:xfrm>
            <a:off x="6905553" y="3934870"/>
            <a:ext cx="2160000" cy="216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943" r="943"/>
          <a:stretch/>
        </p:blipFill>
        <p:spPr>
          <a:xfrm>
            <a:off x="9352094" y="3934870"/>
            <a:ext cx="2160000" cy="216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t="133" b="133"/>
          <a:stretch/>
        </p:blipFill>
        <p:spPr>
          <a:xfrm>
            <a:off x="6905553" y="1034276"/>
            <a:ext cx="2160000" cy="216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2094" y="1034276"/>
            <a:ext cx="2160000" cy="216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820719" y="617068"/>
            <a:ext cx="864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정상</a:t>
            </a:r>
            <a:endParaRPr lang="ko-KR" altLang="en-US" b="1"/>
          </a:p>
        </p:txBody>
      </p:sp>
      <p:sp>
        <p:nvSpPr>
          <p:cNvPr id="15" name="TextBox 14"/>
          <p:cNvSpPr txBox="1"/>
          <p:nvPr/>
        </p:nvSpPr>
        <p:spPr>
          <a:xfrm>
            <a:off x="6820719" y="3501877"/>
            <a:ext cx="864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산불</a:t>
            </a:r>
            <a:endParaRPr lang="ko-KR" altLang="en-US" b="1"/>
          </a:p>
        </p:txBody>
      </p:sp>
      <p:sp>
        <p:nvSpPr>
          <p:cNvPr id="16" name="TextBox 15"/>
          <p:cNvSpPr txBox="1"/>
          <p:nvPr/>
        </p:nvSpPr>
        <p:spPr>
          <a:xfrm>
            <a:off x="542733" y="3965472"/>
            <a:ext cx="7340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b="1" smtClean="0">
                <a:sym typeface="Wingdings" panose="05000000000000000000" pitchFamily="2" charset="2"/>
              </a:rPr>
              <a:t>추가 학습 데이터 부족으로 증강기법을 통한 </a:t>
            </a:r>
            <a:endParaRPr lang="en-US" altLang="ko-KR" b="1" smtClean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b="1" smtClean="0">
                <a:sym typeface="Wingdings" panose="05000000000000000000" pitchFamily="2" charset="2"/>
              </a:rPr>
              <a:t>정확도 향상 시도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536994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53" y="924329"/>
            <a:ext cx="3818583" cy="55459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2517" y="130818"/>
            <a:ext cx="4898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이미지 증강 </a:t>
            </a:r>
            <a:r>
              <a:rPr lang="en-US" altLang="ko-KR" sz="2800" b="1" smtClean="0"/>
              <a:t>(Augmentation)</a:t>
            </a:r>
            <a:endParaRPr lang="ko-KR" altLang="en-US" sz="2800" b="1"/>
          </a:p>
        </p:txBody>
      </p:sp>
      <p:sp>
        <p:nvSpPr>
          <p:cNvPr id="18" name="TextBox 17"/>
          <p:cNvSpPr txBox="1"/>
          <p:nvPr/>
        </p:nvSpPr>
        <p:spPr>
          <a:xfrm>
            <a:off x="859757" y="669160"/>
            <a:ext cx="864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smtClean="0"/>
              <a:t>origin</a:t>
            </a:r>
            <a:endParaRPr lang="ko-KR" altLang="en-US" sz="1400" b="1"/>
          </a:p>
        </p:txBody>
      </p:sp>
      <p:sp>
        <p:nvSpPr>
          <p:cNvPr id="21" name="TextBox 20"/>
          <p:cNvSpPr txBox="1"/>
          <p:nvPr/>
        </p:nvSpPr>
        <p:spPr>
          <a:xfrm>
            <a:off x="1794673" y="669160"/>
            <a:ext cx="1397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mtClean="0"/>
              <a:t>GaussianBlur</a:t>
            </a:r>
            <a:endParaRPr lang="ko-KR" altLang="en-US" sz="1400" b="1"/>
          </a:p>
        </p:txBody>
      </p:sp>
      <p:sp>
        <p:nvSpPr>
          <p:cNvPr id="22" name="TextBox 21"/>
          <p:cNvSpPr txBox="1"/>
          <p:nvPr/>
        </p:nvSpPr>
        <p:spPr>
          <a:xfrm>
            <a:off x="3148911" y="669160"/>
            <a:ext cx="1397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mtClean="0"/>
              <a:t>HorizontalFlip</a:t>
            </a:r>
            <a:endParaRPr lang="ko-KR" altLang="en-US" sz="1400" b="1"/>
          </a:p>
        </p:txBody>
      </p:sp>
      <p:sp>
        <p:nvSpPr>
          <p:cNvPr id="23" name="TextBox 22"/>
          <p:cNvSpPr txBox="1"/>
          <p:nvPr/>
        </p:nvSpPr>
        <p:spPr>
          <a:xfrm>
            <a:off x="512517" y="2144932"/>
            <a:ext cx="1397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mtClean="0"/>
              <a:t>Invert</a:t>
            </a:r>
            <a:endParaRPr lang="ko-KR" altLang="en-US" sz="1400" b="1"/>
          </a:p>
        </p:txBody>
      </p:sp>
      <p:sp>
        <p:nvSpPr>
          <p:cNvPr id="24" name="TextBox 23"/>
          <p:cNvSpPr txBox="1"/>
          <p:nvPr/>
        </p:nvSpPr>
        <p:spPr>
          <a:xfrm>
            <a:off x="1855180" y="2144932"/>
            <a:ext cx="1397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mtClean="0"/>
              <a:t>Solarize</a:t>
            </a:r>
            <a:endParaRPr lang="ko-KR" altLang="en-US" sz="1400" b="1"/>
          </a:p>
        </p:txBody>
      </p:sp>
      <p:sp>
        <p:nvSpPr>
          <p:cNvPr id="25" name="TextBox 24"/>
          <p:cNvSpPr txBox="1"/>
          <p:nvPr/>
        </p:nvSpPr>
        <p:spPr>
          <a:xfrm>
            <a:off x="2943720" y="2144932"/>
            <a:ext cx="1807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mtClean="0"/>
              <a:t>Sharpness</a:t>
            </a:r>
            <a:endParaRPr lang="ko-KR" altLang="en-US" sz="1400" b="1"/>
          </a:p>
        </p:txBody>
      </p:sp>
      <p:sp>
        <p:nvSpPr>
          <p:cNvPr id="26" name="TextBox 25"/>
          <p:cNvSpPr txBox="1"/>
          <p:nvPr/>
        </p:nvSpPr>
        <p:spPr>
          <a:xfrm>
            <a:off x="512517" y="3590120"/>
            <a:ext cx="1397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mtClean="0"/>
              <a:t>Autocontrast</a:t>
            </a:r>
            <a:endParaRPr lang="ko-KR" altLang="en-US" sz="1400" b="1"/>
          </a:p>
        </p:txBody>
      </p:sp>
      <p:sp>
        <p:nvSpPr>
          <p:cNvPr id="27" name="TextBox 26"/>
          <p:cNvSpPr txBox="1"/>
          <p:nvPr/>
        </p:nvSpPr>
        <p:spPr>
          <a:xfrm>
            <a:off x="1855180" y="3607482"/>
            <a:ext cx="1397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mtClean="0"/>
              <a:t>Posterize</a:t>
            </a:r>
            <a:endParaRPr lang="ko-KR" altLang="en-US" sz="1400" b="1"/>
          </a:p>
        </p:txBody>
      </p:sp>
      <p:sp>
        <p:nvSpPr>
          <p:cNvPr id="28" name="TextBox 27"/>
          <p:cNvSpPr txBox="1"/>
          <p:nvPr/>
        </p:nvSpPr>
        <p:spPr>
          <a:xfrm>
            <a:off x="2943720" y="3600048"/>
            <a:ext cx="1807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mtClean="0"/>
              <a:t>Equalize</a:t>
            </a:r>
            <a:endParaRPr lang="ko-KR" altLang="en-US" sz="1400" b="1"/>
          </a:p>
        </p:txBody>
      </p:sp>
      <p:sp>
        <p:nvSpPr>
          <p:cNvPr id="29" name="TextBox 28"/>
          <p:cNvSpPr txBox="1"/>
          <p:nvPr/>
        </p:nvSpPr>
        <p:spPr>
          <a:xfrm>
            <a:off x="512517" y="5052670"/>
            <a:ext cx="1397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mtClean="0"/>
              <a:t>Erasing</a:t>
            </a:r>
            <a:endParaRPr lang="ko-KR" altLang="en-US" sz="1400" b="1"/>
          </a:p>
        </p:txBody>
      </p:sp>
      <p:sp>
        <p:nvSpPr>
          <p:cNvPr id="30" name="TextBox 29"/>
          <p:cNvSpPr txBox="1"/>
          <p:nvPr/>
        </p:nvSpPr>
        <p:spPr>
          <a:xfrm>
            <a:off x="1729502" y="5052670"/>
            <a:ext cx="1527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mtClean="0"/>
              <a:t>Complex</a:t>
            </a:r>
            <a:endParaRPr lang="ko-KR" altLang="en-US" sz="1400" b="1"/>
          </a:p>
        </p:txBody>
      </p:sp>
      <p:sp>
        <p:nvSpPr>
          <p:cNvPr id="32" name="TextBox 31"/>
          <p:cNvSpPr txBox="1"/>
          <p:nvPr/>
        </p:nvSpPr>
        <p:spPr>
          <a:xfrm>
            <a:off x="4858088" y="1187691"/>
            <a:ext cx="698556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좌우 반전 </a:t>
            </a:r>
            <a:r>
              <a:rPr lang="en-US" altLang="ko-KR" b="1" smtClean="0"/>
              <a:t>: HorizontalFlip</a:t>
            </a:r>
          </a:p>
          <a:p>
            <a:r>
              <a:rPr lang="en-US" altLang="ko-KR" b="1"/>
              <a:t> </a:t>
            </a:r>
            <a:r>
              <a:rPr lang="en-US" altLang="ko-KR" b="1" smtClean="0"/>
              <a:t>- </a:t>
            </a:r>
            <a:r>
              <a:rPr lang="ko-KR" altLang="en-US" b="1" smtClean="0"/>
              <a:t>위성사진은 남북 방향이 정해져있으므로 상하반전 미사용</a:t>
            </a:r>
            <a:endParaRPr lang="en-US" altLang="ko-KR" b="1" smtClean="0"/>
          </a:p>
          <a:p>
            <a:r>
              <a:rPr lang="en-US" altLang="ko-KR" b="1" smtClean="0"/>
              <a:t> - </a:t>
            </a:r>
            <a:r>
              <a:rPr lang="ko-KR" altLang="en-US" b="1" smtClean="0"/>
              <a:t>크롭의 경우 산불 특징</a:t>
            </a:r>
            <a:r>
              <a:rPr lang="en-US" altLang="ko-KR" b="1" smtClean="0"/>
              <a:t>(</a:t>
            </a:r>
            <a:r>
              <a:rPr lang="ko-KR" altLang="en-US" b="1" smtClean="0"/>
              <a:t>연기 등</a:t>
            </a:r>
            <a:r>
              <a:rPr lang="en-US" altLang="ko-KR" b="1" smtClean="0"/>
              <a:t>)</a:t>
            </a:r>
            <a:r>
              <a:rPr lang="ko-KR" altLang="en-US" b="1" smtClean="0"/>
              <a:t>이 어느정도 범위에 있는지 알 수 없어 적용하지 않음</a:t>
            </a:r>
            <a:r>
              <a:rPr lang="en-US" altLang="ko-KR" b="1"/>
              <a:t> </a:t>
            </a:r>
            <a:r>
              <a:rPr lang="en-US" altLang="ko-KR" b="1" smtClean="0"/>
              <a:t>(</a:t>
            </a:r>
            <a:r>
              <a:rPr lang="ko-KR" altLang="en-US" b="1" smtClean="0"/>
              <a:t>배율을 고정한다면 꼭 할 필요도 없음</a:t>
            </a:r>
            <a:r>
              <a:rPr lang="en-US" altLang="ko-KR" b="1" smtClean="0"/>
              <a:t>)</a:t>
            </a:r>
            <a:endParaRPr lang="en-US" altLang="ko-KR" b="1" smtClean="0"/>
          </a:p>
          <a:p>
            <a:endParaRPr lang="en-US" altLang="ko-KR" b="1"/>
          </a:p>
          <a:p>
            <a:r>
              <a:rPr lang="ko-KR" altLang="en-US" b="1" smtClean="0"/>
              <a:t>노이즈 생성 </a:t>
            </a:r>
            <a:r>
              <a:rPr lang="en-US" altLang="ko-KR" b="1" smtClean="0"/>
              <a:t>: GaussianBlur, Solarize, Equalize, Erasing</a:t>
            </a:r>
          </a:p>
          <a:p>
            <a:endParaRPr lang="en-US" altLang="ko-KR" b="1"/>
          </a:p>
          <a:p>
            <a:r>
              <a:rPr lang="ko-KR" altLang="en-US" b="1" smtClean="0"/>
              <a:t>색상 및 특징 부각 </a:t>
            </a:r>
            <a:r>
              <a:rPr lang="en-US" altLang="ko-KR" b="1" smtClean="0"/>
              <a:t>: Invert, Sharpness, Autocontrast, Posterize</a:t>
            </a:r>
          </a:p>
          <a:p>
            <a:endParaRPr lang="en-US" altLang="ko-KR" b="1" smtClean="0"/>
          </a:p>
          <a:p>
            <a:r>
              <a:rPr lang="ko-KR" altLang="en-US" b="1" smtClean="0"/>
              <a:t>랜덤 중복 증강 </a:t>
            </a:r>
            <a:r>
              <a:rPr lang="en-US" altLang="ko-KR" b="1" smtClean="0"/>
              <a:t>: transforms.Compose([Random..])</a:t>
            </a:r>
          </a:p>
          <a:p>
            <a:endParaRPr lang="en-US" altLang="ko-KR" b="1"/>
          </a:p>
          <a:p>
            <a:endParaRPr lang="en-US" altLang="ko-KR" b="1" smtClean="0"/>
          </a:p>
          <a:p>
            <a:r>
              <a:rPr lang="ko-KR" altLang="en-US" b="1" smtClean="0"/>
              <a:t>위 내용 표로 만들고 간략한 설명 추가하면 좋을 듯</a:t>
            </a:r>
            <a:endParaRPr lang="en-US" altLang="ko-KR" b="1"/>
          </a:p>
        </p:txBody>
      </p:sp>
    </p:spTree>
    <p:extLst>
      <p:ext uri="{BB962C8B-B14F-4D97-AF65-F5344CB8AC3E}">
        <p14:creationId xmlns:p14="http://schemas.microsoft.com/office/powerpoint/2010/main" val="1712550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17" y="201156"/>
            <a:ext cx="4898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증강 데이터 학습 결과</a:t>
            </a:r>
            <a:endParaRPr lang="ko-KR" altLang="en-US" sz="2800" b="1"/>
          </a:p>
        </p:txBody>
      </p:sp>
      <p:sp>
        <p:nvSpPr>
          <p:cNvPr id="3" name="TextBox 2"/>
          <p:cNvSpPr txBox="1"/>
          <p:nvPr/>
        </p:nvSpPr>
        <p:spPr>
          <a:xfrm>
            <a:off x="512517" y="926434"/>
            <a:ext cx="830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랜덤 적용 결과 </a:t>
            </a:r>
            <a:r>
              <a:rPr lang="en-US" altLang="ko-KR" b="1" smtClean="0"/>
              <a:t>(batch_size 20, epoch 20) – </a:t>
            </a:r>
            <a:r>
              <a:rPr lang="ko-KR" altLang="en-US" b="1" smtClean="0"/>
              <a:t>데이터수량 변동 없음</a:t>
            </a:r>
            <a:endParaRPr lang="en-US" altLang="ko-KR" b="1"/>
          </a:p>
        </p:txBody>
      </p:sp>
      <p:sp>
        <p:nvSpPr>
          <p:cNvPr id="5" name="TextBox 4"/>
          <p:cNvSpPr txBox="1"/>
          <p:nvPr/>
        </p:nvSpPr>
        <p:spPr>
          <a:xfrm>
            <a:off x="512517" y="3860553"/>
            <a:ext cx="9143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모든 증강효과 적용 결과 </a:t>
            </a:r>
            <a:r>
              <a:rPr lang="en-US" altLang="ko-KR" b="1" smtClean="0"/>
              <a:t>(batch_size , epoch 8) – </a:t>
            </a:r>
            <a:r>
              <a:rPr lang="ko-KR" altLang="en-US" b="1" smtClean="0"/>
              <a:t>훈련데이터 </a:t>
            </a:r>
            <a:r>
              <a:rPr lang="en-US" altLang="ko-KR" b="1" smtClean="0"/>
              <a:t>30,249 </a:t>
            </a:r>
            <a:r>
              <a:rPr lang="en-US" altLang="ko-KR" b="1" smtClean="0">
                <a:sym typeface="Wingdings" panose="05000000000000000000" pitchFamily="2" charset="2"/>
              </a:rPr>
              <a:t> 332,739</a:t>
            </a:r>
            <a:r>
              <a:rPr lang="ko-KR" altLang="en-US" b="1" smtClean="0"/>
              <a:t> </a:t>
            </a:r>
            <a:endParaRPr lang="en-US" altLang="ko-KR" b="1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795393"/>
              </p:ext>
            </p:extLst>
          </p:nvPr>
        </p:nvGraphicFramePr>
        <p:xfrm>
          <a:off x="512517" y="1409102"/>
          <a:ext cx="7292313" cy="2228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961">
                  <a:extLst>
                    <a:ext uri="{9D8B030D-6E8A-4147-A177-3AD203B41FA5}">
                      <a16:colId xmlns:a16="http://schemas.microsoft.com/office/drawing/2014/main" val="2082296667"/>
                    </a:ext>
                  </a:extLst>
                </a:gridCol>
                <a:gridCol w="5106677">
                  <a:extLst>
                    <a:ext uri="{9D8B030D-6E8A-4147-A177-3AD203B41FA5}">
                      <a16:colId xmlns:a16="http://schemas.microsoft.com/office/drawing/2014/main" val="2534447279"/>
                    </a:ext>
                  </a:extLst>
                </a:gridCol>
                <a:gridCol w="1105675">
                  <a:extLst>
                    <a:ext uri="{9D8B030D-6E8A-4147-A177-3AD203B41FA5}">
                      <a16:colId xmlns:a16="http://schemas.microsoft.com/office/drawing/2014/main" val="2904886112"/>
                    </a:ext>
                  </a:extLst>
                </a:gridCol>
              </a:tblGrid>
              <a:tr h="44568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구분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정확도 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58078983"/>
                  </a:ext>
                </a:extLst>
              </a:tr>
              <a:tr h="4456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개별모델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ResNET(Layer4 FT)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</a:t>
                      </a:r>
                      <a:r>
                        <a:rPr lang="en-US" altLang="ko-KR" sz="1100" u="none" strike="noStrike">
                          <a:effectLst/>
                        </a:rPr>
                        <a:t>54.00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41006376"/>
                  </a:ext>
                </a:extLst>
              </a:tr>
              <a:tr h="44568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앙상블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Custom, ResNET(Layer4 FT), ResNet(Full FT)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</a:t>
                      </a:r>
                      <a:r>
                        <a:rPr lang="en-US" altLang="ko-KR" sz="1100" u="none" strike="noStrike">
                          <a:effectLst/>
                        </a:rPr>
                        <a:t>62.00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53241659"/>
                  </a:ext>
                </a:extLst>
              </a:tr>
              <a:tr h="4456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Custom, ResNET(Layer4 FT)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</a:t>
                      </a:r>
                      <a:r>
                        <a:rPr lang="en-US" altLang="ko-KR" sz="1100" u="none" strike="noStrike">
                          <a:effectLst/>
                        </a:rPr>
                        <a:t>62.00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29217426"/>
                  </a:ext>
                </a:extLst>
              </a:tr>
              <a:tr h="4456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 ResNET(Layer4 FT), GoogleNET(Inception5b FT)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</a:t>
                      </a:r>
                      <a:r>
                        <a:rPr lang="en-US" altLang="ko-KR" sz="1100" u="none" strike="noStrike">
                          <a:effectLst/>
                        </a:rPr>
                        <a:t>64.00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08243069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669132"/>
              </p:ext>
            </p:extLst>
          </p:nvPr>
        </p:nvGraphicFramePr>
        <p:xfrm>
          <a:off x="512517" y="4409190"/>
          <a:ext cx="7292313" cy="891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961">
                  <a:extLst>
                    <a:ext uri="{9D8B030D-6E8A-4147-A177-3AD203B41FA5}">
                      <a16:colId xmlns:a16="http://schemas.microsoft.com/office/drawing/2014/main" val="2082296667"/>
                    </a:ext>
                  </a:extLst>
                </a:gridCol>
                <a:gridCol w="4004454">
                  <a:extLst>
                    <a:ext uri="{9D8B030D-6E8A-4147-A177-3AD203B41FA5}">
                      <a16:colId xmlns:a16="http://schemas.microsoft.com/office/drawing/2014/main" val="2534447279"/>
                    </a:ext>
                  </a:extLst>
                </a:gridCol>
                <a:gridCol w="2207898">
                  <a:extLst>
                    <a:ext uri="{9D8B030D-6E8A-4147-A177-3AD203B41FA5}">
                      <a16:colId xmlns:a16="http://schemas.microsoft.com/office/drawing/2014/main" val="2904886112"/>
                    </a:ext>
                  </a:extLst>
                </a:gridCol>
              </a:tblGrid>
              <a:tr h="44568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구분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정확도 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58078983"/>
                  </a:ext>
                </a:extLst>
              </a:tr>
              <a:tr h="4456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개별모델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ResNET(Layer4 FT)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</a:t>
                      </a:r>
                      <a:r>
                        <a:rPr lang="en-US" altLang="ko-KR" sz="1100" u="none" strike="noStrike" smtClean="0">
                          <a:effectLst/>
                        </a:rPr>
                        <a:t>60.42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41006376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2517" y="5568773"/>
            <a:ext cx="100483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b="1" smtClean="0">
                <a:sym typeface="Wingdings" panose="05000000000000000000" pitchFamily="2" charset="2"/>
              </a:rPr>
              <a:t>증강 후 정확도 하락</a:t>
            </a:r>
            <a:endParaRPr lang="en-US" altLang="ko-KR" b="1" smtClean="0">
              <a:sym typeface="Wingdings" panose="05000000000000000000" pitchFamily="2" charset="2"/>
            </a:endParaRPr>
          </a:p>
          <a:p>
            <a:pPr marL="742950" lvl="1" indent="-285750">
              <a:buFont typeface="Wingdings" panose="05000000000000000000" pitchFamily="2" charset="2"/>
              <a:buChar char="à"/>
            </a:pPr>
            <a:r>
              <a:rPr lang="ko-KR" altLang="en-US" b="1" smtClean="0"/>
              <a:t>원인파악</a:t>
            </a:r>
            <a:endParaRPr lang="en-US" altLang="ko-KR" b="1" smtClean="0"/>
          </a:p>
          <a:p>
            <a:pPr marL="742950" lvl="1" indent="-285750">
              <a:buFont typeface="Wingdings" panose="05000000000000000000" pitchFamily="2" charset="2"/>
              <a:buChar char="à"/>
            </a:pPr>
            <a:r>
              <a:rPr lang="ko-KR" altLang="en-US" b="1" smtClean="0"/>
              <a:t>기존 데이터와 너무 다른 형태의 히든 데이터셋</a:t>
            </a:r>
            <a:endParaRPr lang="en-US" altLang="ko-KR" b="1" smtClean="0"/>
          </a:p>
          <a:p>
            <a:pPr marL="742950" lvl="1" indent="-285750">
              <a:buFont typeface="Wingdings" panose="05000000000000000000" pitchFamily="2" charset="2"/>
              <a:buChar char="à"/>
            </a:pPr>
            <a:r>
              <a:rPr lang="ko-KR" altLang="en-US" b="1" smtClean="0"/>
              <a:t>증강 기법이 오히려 육안으로 확인 불가하던 특정 패턴을 훼손 시켰을 가능성</a:t>
            </a:r>
            <a:endParaRPr lang="en-US" altLang="ko-KR" b="1"/>
          </a:p>
        </p:txBody>
      </p:sp>
    </p:spTree>
    <p:extLst>
      <p:ext uri="{BB962C8B-B14F-4D97-AF65-F5344CB8AC3E}">
        <p14:creationId xmlns:p14="http://schemas.microsoft.com/office/powerpoint/2010/main" val="262578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17" y="130818"/>
            <a:ext cx="6662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화재</a:t>
            </a:r>
            <a:r>
              <a:rPr lang="en-US" altLang="ko-KR" sz="2800" b="1" smtClean="0"/>
              <a:t>, </a:t>
            </a:r>
            <a:r>
              <a:rPr lang="ko-KR" altLang="en-US" sz="2800" b="1" smtClean="0"/>
              <a:t>연기 신규 데이터 추가 학습 시도</a:t>
            </a:r>
            <a:endParaRPr lang="ko-KR" altLang="en-US" sz="2800" b="1"/>
          </a:p>
        </p:txBody>
      </p:sp>
      <p:sp>
        <p:nvSpPr>
          <p:cNvPr id="5" name="TextBox 4"/>
          <p:cNvSpPr txBox="1"/>
          <p:nvPr/>
        </p:nvSpPr>
        <p:spPr>
          <a:xfrm>
            <a:off x="512516" y="907205"/>
            <a:ext cx="82998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ym typeface="Wingdings" panose="05000000000000000000" pitchFamily="2" charset="2"/>
              </a:rPr>
              <a:t> </a:t>
            </a:r>
            <a:r>
              <a:rPr lang="ko-KR" altLang="en-US" sz="2000" b="1" smtClean="0">
                <a:sym typeface="Wingdings" panose="05000000000000000000" pitchFamily="2" charset="2"/>
              </a:rPr>
              <a:t>기존모델 파인튜닝</a:t>
            </a:r>
            <a:endParaRPr lang="en-US" altLang="ko-KR" sz="2000" b="1" smtClean="0">
              <a:sym typeface="Wingdings" panose="05000000000000000000" pitchFamily="2" charset="2"/>
            </a:endParaRPr>
          </a:p>
          <a:p>
            <a:r>
              <a:rPr lang="en-US" altLang="ko-KR" sz="2000" b="1" smtClean="0">
                <a:sym typeface="Wingdings" panose="05000000000000000000" pitchFamily="2" charset="2"/>
              </a:rPr>
              <a:t> </a:t>
            </a:r>
            <a:r>
              <a:rPr lang="ko-KR" altLang="en-US" sz="2000" b="1" smtClean="0">
                <a:sym typeface="Wingdings" panose="05000000000000000000" pitchFamily="2" charset="2"/>
              </a:rPr>
              <a:t>위성사진은 아니지만 불과 연기의 패턴 학습으로 정확도 향상 시도</a:t>
            </a:r>
            <a:endParaRPr lang="ko-KR" altLang="en-US" sz="2000" b="1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2500" r="2500"/>
          <a:stretch/>
        </p:blipFill>
        <p:spPr>
          <a:xfrm>
            <a:off x="9371247" y="1736024"/>
            <a:ext cx="2160000" cy="216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4507" r="4507"/>
          <a:stretch/>
        </p:blipFill>
        <p:spPr>
          <a:xfrm>
            <a:off x="7039511" y="3997592"/>
            <a:ext cx="2160000" cy="216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2329" r="2329"/>
          <a:stretch/>
        </p:blipFill>
        <p:spPr>
          <a:xfrm>
            <a:off x="9371247" y="3997592"/>
            <a:ext cx="2160000" cy="216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l="2641" r="2641"/>
          <a:stretch/>
        </p:blipFill>
        <p:spPr>
          <a:xfrm>
            <a:off x="7064410" y="1736024"/>
            <a:ext cx="2160000" cy="216000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250932"/>
              </p:ext>
            </p:extLst>
          </p:nvPr>
        </p:nvGraphicFramePr>
        <p:xfrm>
          <a:off x="512515" y="1736024"/>
          <a:ext cx="6229928" cy="891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2626">
                  <a:extLst>
                    <a:ext uri="{9D8B030D-6E8A-4147-A177-3AD203B41FA5}">
                      <a16:colId xmlns:a16="http://schemas.microsoft.com/office/drawing/2014/main" val="2082296667"/>
                    </a:ext>
                  </a:extLst>
                </a:gridCol>
                <a:gridCol w="3421063">
                  <a:extLst>
                    <a:ext uri="{9D8B030D-6E8A-4147-A177-3AD203B41FA5}">
                      <a16:colId xmlns:a16="http://schemas.microsoft.com/office/drawing/2014/main" val="2534447279"/>
                    </a:ext>
                  </a:extLst>
                </a:gridCol>
                <a:gridCol w="1886239">
                  <a:extLst>
                    <a:ext uri="{9D8B030D-6E8A-4147-A177-3AD203B41FA5}">
                      <a16:colId xmlns:a16="http://schemas.microsoft.com/office/drawing/2014/main" val="2904886112"/>
                    </a:ext>
                  </a:extLst>
                </a:gridCol>
              </a:tblGrid>
              <a:tr h="44568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구분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정확도 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58078983"/>
                  </a:ext>
                </a:extLst>
              </a:tr>
              <a:tr h="4456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개별모델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ResNET(Layer4 FT)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</a:t>
                      </a:r>
                      <a:r>
                        <a:rPr lang="en-US" altLang="ko-KR" sz="1100" u="none" strike="noStrike" smtClean="0">
                          <a:effectLst/>
                        </a:rPr>
                        <a:t>60.42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41006376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12514" y="3355427"/>
            <a:ext cx="6551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ko-KR" altLang="en-US" sz="2000" b="1" smtClean="0">
                <a:sym typeface="Wingdings" panose="05000000000000000000" pitchFamily="2" charset="2"/>
              </a:rPr>
              <a:t>유의미한 정확도 향상 없음</a:t>
            </a:r>
            <a:endParaRPr lang="en-US" altLang="ko-KR" sz="2000" b="1" smtClean="0">
              <a:sym typeface="Wingdings" panose="05000000000000000000" pitchFamily="2" charset="2"/>
            </a:endParaRPr>
          </a:p>
          <a:p>
            <a:pPr marL="800100" lvl="1" indent="-342900">
              <a:buFont typeface="Wingdings" panose="05000000000000000000" pitchFamily="2" charset="2"/>
              <a:buChar char="à"/>
            </a:pPr>
            <a:r>
              <a:rPr lang="ko-KR" altLang="en-US" sz="2000" b="1" smtClean="0"/>
              <a:t>히든 데이터셋과의 낮은 유사성</a:t>
            </a:r>
            <a:endParaRPr lang="en-US" altLang="ko-KR" sz="2000" b="1" smtClean="0"/>
          </a:p>
        </p:txBody>
      </p:sp>
      <p:sp>
        <p:nvSpPr>
          <p:cNvPr id="13" name="TextBox 12"/>
          <p:cNvSpPr txBox="1"/>
          <p:nvPr/>
        </p:nvSpPr>
        <p:spPr>
          <a:xfrm>
            <a:off x="4070074" y="2627384"/>
            <a:ext cx="2819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mtClean="0"/>
              <a:t>batch_size : 20, epoch : 10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3983992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17" y="130818"/>
            <a:ext cx="6662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화재</a:t>
            </a:r>
            <a:r>
              <a:rPr lang="en-US" altLang="ko-KR" sz="2800" b="1" smtClean="0"/>
              <a:t>, </a:t>
            </a:r>
            <a:r>
              <a:rPr lang="ko-KR" altLang="en-US" sz="2800" b="1" smtClean="0"/>
              <a:t>연기 신규 데이터 추가 학습 시도</a:t>
            </a:r>
            <a:endParaRPr lang="ko-KR" altLang="en-US" sz="2800" b="1"/>
          </a:p>
        </p:txBody>
      </p:sp>
      <p:sp>
        <p:nvSpPr>
          <p:cNvPr id="5" name="TextBox 4"/>
          <p:cNvSpPr txBox="1"/>
          <p:nvPr/>
        </p:nvSpPr>
        <p:spPr>
          <a:xfrm>
            <a:off x="512516" y="907205"/>
            <a:ext cx="82998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ko-KR" altLang="en-US" sz="2000" b="1" smtClean="0">
                <a:sym typeface="Wingdings" panose="05000000000000000000" pitchFamily="2" charset="2"/>
              </a:rPr>
              <a:t>불과 연기만 신규 학습한 모델 생성</a:t>
            </a:r>
            <a:endParaRPr lang="en-US" altLang="ko-KR" sz="2000" b="1" smtClean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ko-KR" altLang="en-US" sz="2000" b="1" smtClean="0">
                <a:sym typeface="Wingdings" panose="05000000000000000000" pitchFamily="2" charset="2"/>
              </a:rPr>
              <a:t>기존 위성 사진 학습 모델과 앙상블 적용</a:t>
            </a:r>
            <a:endParaRPr lang="en-US" altLang="ko-KR" sz="2000" b="1" smtClean="0">
              <a:sym typeface="Wingdings" panose="05000000000000000000" pitchFamily="2" charset="2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269357"/>
              </p:ext>
            </p:extLst>
          </p:nvPr>
        </p:nvGraphicFramePr>
        <p:xfrm>
          <a:off x="512515" y="1736024"/>
          <a:ext cx="6229928" cy="956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2626">
                  <a:extLst>
                    <a:ext uri="{9D8B030D-6E8A-4147-A177-3AD203B41FA5}">
                      <a16:colId xmlns:a16="http://schemas.microsoft.com/office/drawing/2014/main" val="2082296667"/>
                    </a:ext>
                  </a:extLst>
                </a:gridCol>
                <a:gridCol w="3421063">
                  <a:extLst>
                    <a:ext uri="{9D8B030D-6E8A-4147-A177-3AD203B41FA5}">
                      <a16:colId xmlns:a16="http://schemas.microsoft.com/office/drawing/2014/main" val="2534447279"/>
                    </a:ext>
                  </a:extLst>
                </a:gridCol>
                <a:gridCol w="1886239">
                  <a:extLst>
                    <a:ext uri="{9D8B030D-6E8A-4147-A177-3AD203B41FA5}">
                      <a16:colId xmlns:a16="http://schemas.microsoft.com/office/drawing/2014/main" val="2904886112"/>
                    </a:ext>
                  </a:extLst>
                </a:gridCol>
              </a:tblGrid>
              <a:tr h="44568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구분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정확도 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58078983"/>
                  </a:ext>
                </a:extLst>
              </a:tr>
              <a:tr h="4456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smtClean="0">
                          <a:effectLst/>
                        </a:rPr>
                        <a:t>앙상블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ResNET(Layer4 </a:t>
                      </a:r>
                      <a:r>
                        <a:rPr lang="en-US" sz="1100" u="none" strike="noStrike">
                          <a:effectLst/>
                        </a:rPr>
                        <a:t>FT</a:t>
                      </a:r>
                      <a:r>
                        <a:rPr lang="en-US" sz="1100" u="none" strike="noStrike" smtClean="0">
                          <a:effectLst/>
                        </a:rPr>
                        <a:t>)</a:t>
                      </a: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r>
                        <a:rPr lang="ko-KR" altLang="en-US" sz="11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위성사진 학습 모델</a:t>
                      </a:r>
                      <a:endParaRPr lang="en-US" altLang="ko-KR" sz="1100" b="0" i="0" u="none" strike="noStrike" baseline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fontAlgn="ctr">
                        <a:buFontTx/>
                        <a:buChar char="-"/>
                      </a:pPr>
                      <a:r>
                        <a:rPr lang="ko-KR" altLang="en-US" sz="11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</a:t>
                      </a:r>
                      <a:r>
                        <a:rPr lang="en-US" altLang="ko-KR" sz="11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1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연기 사진 학습 모델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</a:t>
                      </a:r>
                      <a:r>
                        <a:rPr lang="en-US" altLang="ko-KR" sz="1100" u="none" strike="noStrike" smtClean="0">
                          <a:effectLst/>
                        </a:rPr>
                        <a:t>69.79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41006376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12514" y="3369287"/>
            <a:ext cx="6551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ko-KR" altLang="en-US" sz="2000" b="1" smtClean="0">
                <a:sym typeface="Wingdings" panose="05000000000000000000" pitchFamily="2" charset="2"/>
              </a:rPr>
              <a:t>정확도 약 </a:t>
            </a:r>
            <a:r>
              <a:rPr lang="en-US" altLang="ko-KR" sz="2000" b="1" smtClean="0">
                <a:sym typeface="Wingdings" panose="05000000000000000000" pitchFamily="2" charset="2"/>
              </a:rPr>
              <a:t>1% </a:t>
            </a:r>
            <a:r>
              <a:rPr lang="ko-KR" altLang="en-US" sz="2000" b="1" smtClean="0">
                <a:sym typeface="Wingdings" panose="05000000000000000000" pitchFamily="2" charset="2"/>
              </a:rPr>
              <a:t>향상</a:t>
            </a:r>
            <a:endParaRPr lang="en-US" altLang="ko-KR" sz="2000" b="1" smtClean="0"/>
          </a:p>
        </p:txBody>
      </p:sp>
      <p:sp>
        <p:nvSpPr>
          <p:cNvPr id="13" name="TextBox 12"/>
          <p:cNvSpPr txBox="1"/>
          <p:nvPr/>
        </p:nvSpPr>
        <p:spPr>
          <a:xfrm>
            <a:off x="4070074" y="2692244"/>
            <a:ext cx="2819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mtClean="0"/>
              <a:t>batch_size : 20, epoch : 10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98106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89" y="2039034"/>
            <a:ext cx="7220511" cy="39695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960" y="4472955"/>
            <a:ext cx="3383556" cy="18381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2517" y="130818"/>
            <a:ext cx="6662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서비스 </a:t>
            </a:r>
            <a:r>
              <a:rPr lang="en-US" altLang="ko-KR" sz="2800" b="1" smtClean="0"/>
              <a:t>– 1</a:t>
            </a:r>
            <a:r>
              <a:rPr lang="ko-KR" altLang="en-US" sz="2800" b="1" smtClean="0"/>
              <a:t>단계 </a:t>
            </a:r>
            <a:r>
              <a:rPr lang="en-US" altLang="ko-KR" sz="2800" b="1" smtClean="0"/>
              <a:t>(</a:t>
            </a:r>
            <a:r>
              <a:rPr lang="ko-KR" altLang="en-US" sz="2800" b="1" smtClean="0"/>
              <a:t>산불 조기 탐지</a:t>
            </a:r>
            <a:r>
              <a:rPr lang="en-US" altLang="ko-KR" sz="2800" b="1" smtClean="0"/>
              <a:t>)</a:t>
            </a:r>
            <a:endParaRPr lang="ko-KR" altLang="en-US" sz="2800" b="1"/>
          </a:p>
        </p:txBody>
      </p:sp>
      <p:sp>
        <p:nvSpPr>
          <p:cNvPr id="7" name="TextBox 6"/>
          <p:cNvSpPr txBox="1"/>
          <p:nvPr/>
        </p:nvSpPr>
        <p:spPr>
          <a:xfrm>
            <a:off x="512516" y="654038"/>
            <a:ext cx="105720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전체 위성사진에서 산불 검색</a:t>
            </a:r>
            <a:endParaRPr lang="en-US" altLang="ko-KR" sz="2800" b="1" smtClean="0"/>
          </a:p>
          <a:p>
            <a:r>
              <a:rPr lang="en-US" altLang="ko-KR" sz="2800" b="1"/>
              <a:t> </a:t>
            </a:r>
            <a:r>
              <a:rPr lang="en-US" altLang="ko-KR" sz="2800" b="1" smtClean="0">
                <a:sym typeface="Wingdings" panose="05000000000000000000" pitchFamily="2" charset="2"/>
              </a:rPr>
              <a:t> </a:t>
            </a:r>
            <a:r>
              <a:rPr lang="ko-KR" altLang="en-US" sz="2800" b="1" smtClean="0">
                <a:sym typeface="Wingdings" panose="05000000000000000000" pitchFamily="2" charset="2"/>
              </a:rPr>
              <a:t>육안으로 구분되지 않는 경계면으로 객체인식 어려움 가능성</a:t>
            </a:r>
            <a:endParaRPr lang="en-US" altLang="ko-KR" sz="2800" b="1" smtClean="0">
              <a:sym typeface="Wingdings" panose="05000000000000000000" pitchFamily="2" charset="2"/>
            </a:endParaRPr>
          </a:p>
          <a:p>
            <a:r>
              <a:rPr lang="en-US" altLang="ko-KR" sz="2800" b="1">
                <a:sym typeface="Wingdings" panose="05000000000000000000" pitchFamily="2" charset="2"/>
              </a:rPr>
              <a:t> </a:t>
            </a:r>
            <a:r>
              <a:rPr lang="en-US" altLang="ko-KR" sz="2800" b="1" smtClean="0">
                <a:sym typeface="Wingdings" panose="05000000000000000000" pitchFamily="2" charset="2"/>
              </a:rPr>
              <a:t></a:t>
            </a:r>
            <a:r>
              <a:rPr lang="ko-KR" altLang="en-US" sz="2800" b="1" smtClean="0">
                <a:sym typeface="Wingdings" panose="05000000000000000000" pitchFamily="2" charset="2"/>
              </a:rPr>
              <a:t> 전 영역 탐색 적용 및 </a:t>
            </a:r>
            <a:r>
              <a:rPr lang="en-US" altLang="ko-KR" sz="2800" b="1" smtClean="0">
                <a:sym typeface="Wingdings" panose="05000000000000000000" pitchFamily="2" charset="2"/>
              </a:rPr>
              <a:t>GPS </a:t>
            </a:r>
            <a:r>
              <a:rPr lang="ko-KR" altLang="en-US" sz="2800" b="1" smtClean="0">
                <a:sym typeface="Wingdings" panose="05000000000000000000" pitchFamily="2" charset="2"/>
              </a:rPr>
              <a:t>위치 정보 확인</a:t>
            </a:r>
            <a:endParaRPr lang="ko-KR" altLang="en-US" sz="2800" b="1"/>
          </a:p>
        </p:txBody>
      </p:sp>
      <p:sp>
        <p:nvSpPr>
          <p:cNvPr id="8" name="직사각형 7"/>
          <p:cNvSpPr/>
          <p:nvPr/>
        </p:nvSpPr>
        <p:spPr>
          <a:xfrm>
            <a:off x="5309147" y="6014937"/>
            <a:ext cx="3326853" cy="4291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289024" y="6444109"/>
            <a:ext cx="2515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/>
              <a:t>동일 배율 적용 필요</a:t>
            </a:r>
            <a:endParaRPr lang="ko-KR" altLang="en-US" sz="2000" b="1"/>
          </a:p>
        </p:txBody>
      </p:sp>
    </p:spTree>
    <p:extLst>
      <p:ext uri="{BB962C8B-B14F-4D97-AF65-F5344CB8AC3E}">
        <p14:creationId xmlns:p14="http://schemas.microsoft.com/office/powerpoint/2010/main" val="70906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2517" y="130818"/>
            <a:ext cx="6662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서비스 </a:t>
            </a:r>
            <a:r>
              <a:rPr lang="en-US" altLang="ko-KR" sz="2800" b="1" smtClean="0"/>
              <a:t>– 1</a:t>
            </a:r>
            <a:r>
              <a:rPr lang="ko-KR" altLang="en-US" sz="2800" b="1" smtClean="0"/>
              <a:t>단계 </a:t>
            </a:r>
            <a:r>
              <a:rPr lang="en-US" altLang="ko-KR" sz="2800" b="1"/>
              <a:t>(</a:t>
            </a:r>
            <a:r>
              <a:rPr lang="ko-KR" altLang="en-US" sz="2800" b="1"/>
              <a:t>산불 조기 </a:t>
            </a:r>
            <a:r>
              <a:rPr lang="ko-KR" altLang="en-US" sz="2800" b="1"/>
              <a:t>탐지</a:t>
            </a:r>
            <a:r>
              <a:rPr lang="en-US" altLang="ko-KR" sz="2800" b="1" smtClean="0"/>
              <a:t>)</a:t>
            </a:r>
            <a:endParaRPr lang="ko-KR" altLang="en-US" sz="2800" b="1"/>
          </a:p>
        </p:txBody>
      </p:sp>
      <p:sp>
        <p:nvSpPr>
          <p:cNvPr id="7" name="TextBox 6"/>
          <p:cNvSpPr txBox="1"/>
          <p:nvPr/>
        </p:nvSpPr>
        <p:spPr>
          <a:xfrm>
            <a:off x="929077" y="765798"/>
            <a:ext cx="3815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산불탐색 예시 영상</a:t>
            </a:r>
            <a:r>
              <a:rPr lang="en-US" altLang="ko-KR" sz="2800" b="1" smtClean="0"/>
              <a:t>)</a:t>
            </a:r>
            <a:endParaRPr lang="ko-KR" altLang="en-US" sz="2800" b="1"/>
          </a:p>
        </p:txBody>
      </p:sp>
    </p:spTree>
    <p:extLst>
      <p:ext uri="{BB962C8B-B14F-4D97-AF65-F5344CB8AC3E}">
        <p14:creationId xmlns:p14="http://schemas.microsoft.com/office/powerpoint/2010/main" val="408998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8895" y="171458"/>
            <a:ext cx="100320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서비스 </a:t>
            </a:r>
            <a:r>
              <a:rPr lang="en-US" altLang="ko-KR" sz="2800" b="1" smtClean="0"/>
              <a:t>– 2</a:t>
            </a:r>
            <a:r>
              <a:rPr lang="ko-KR" altLang="en-US" sz="2800" b="1" smtClean="0"/>
              <a:t>단계</a:t>
            </a:r>
            <a:endParaRPr lang="en-US" altLang="ko-KR" sz="2800" b="1" smtClean="0"/>
          </a:p>
          <a:p>
            <a:r>
              <a:rPr lang="en-US" altLang="ko-KR" sz="2000" b="1"/>
              <a:t> </a:t>
            </a:r>
            <a:r>
              <a:rPr lang="en-US" altLang="ko-KR" sz="2000" b="1" smtClean="0"/>
              <a:t> - GPS </a:t>
            </a:r>
            <a:r>
              <a:rPr lang="ko-KR" altLang="en-US" sz="2000" b="1" smtClean="0"/>
              <a:t>기반 가까운 거리의 산불 요원 탐색 </a:t>
            </a:r>
            <a:r>
              <a:rPr lang="en-US" altLang="ko-KR" sz="2000" b="1" smtClean="0"/>
              <a:t>(haversine lib)</a:t>
            </a:r>
          </a:p>
          <a:p>
            <a:r>
              <a:rPr lang="en-US" altLang="ko-KR" sz="2000" b="1"/>
              <a:t> </a:t>
            </a:r>
            <a:r>
              <a:rPr lang="en-US" altLang="ko-KR" sz="2000" b="1" smtClean="0"/>
              <a:t>   - </a:t>
            </a:r>
            <a:r>
              <a:rPr lang="ko-KR" altLang="en-US" sz="2000" b="1" smtClean="0"/>
              <a:t>핸드폰 어플로 상시 </a:t>
            </a:r>
            <a:r>
              <a:rPr lang="en-US" altLang="ko-KR" sz="2000" b="1" smtClean="0"/>
              <a:t>GPS</a:t>
            </a:r>
            <a:r>
              <a:rPr lang="ko-KR" altLang="en-US" sz="2000" b="1" smtClean="0"/>
              <a:t> 위치파악</a:t>
            </a:r>
            <a:endParaRPr lang="en-US" altLang="ko-KR" sz="2000" b="1" smtClean="0"/>
          </a:p>
          <a:p>
            <a:r>
              <a:rPr lang="en-US" altLang="ko-KR" sz="2000" b="1"/>
              <a:t> </a:t>
            </a:r>
            <a:r>
              <a:rPr lang="en-US" altLang="ko-KR" sz="2000" b="1" smtClean="0"/>
              <a:t>   - </a:t>
            </a:r>
            <a:r>
              <a:rPr lang="ko-KR" altLang="en-US" sz="2000" b="1" smtClean="0"/>
              <a:t>산지의 경우 길찾기 거리정보 미제공</a:t>
            </a:r>
            <a:r>
              <a:rPr lang="en-US" altLang="ko-KR" sz="2000" b="1" smtClean="0"/>
              <a:t>(GPS </a:t>
            </a:r>
            <a:r>
              <a:rPr lang="ko-KR" altLang="en-US" sz="2000" b="1" smtClean="0"/>
              <a:t>위치 사용 필요</a:t>
            </a:r>
            <a:r>
              <a:rPr lang="en-US" altLang="ko-KR" sz="2000" b="1"/>
              <a:t>)</a:t>
            </a:r>
            <a:endParaRPr lang="en-US" altLang="ko-KR" sz="2000" b="1" smtClean="0"/>
          </a:p>
          <a:p>
            <a:r>
              <a:rPr lang="en-US" altLang="ko-KR" sz="2000" b="1"/>
              <a:t> </a:t>
            </a:r>
            <a:r>
              <a:rPr lang="en-US" altLang="ko-KR" sz="2000" b="1"/>
              <a:t> </a:t>
            </a:r>
            <a:r>
              <a:rPr lang="en-US" altLang="ko-KR" sz="2000" b="1" smtClean="0"/>
              <a:t>- </a:t>
            </a:r>
            <a:r>
              <a:rPr lang="ko-KR" altLang="en-US" sz="2000" b="1" smtClean="0"/>
              <a:t>해당 요원 및 관제소에 산불 경보 발송 </a:t>
            </a:r>
            <a:endParaRPr lang="ko-KR" altLang="en-US" sz="2000" b="1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16" y="2019381"/>
            <a:ext cx="8879678" cy="46677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297" y="3599488"/>
            <a:ext cx="759245" cy="753743"/>
          </a:xfrm>
          <a:prstGeom prst="ellipse">
            <a:avLst/>
          </a:prstGeom>
          <a:ln w="28575">
            <a:solidFill>
              <a:srgbClr val="FF0000"/>
            </a:solidFill>
          </a:ln>
        </p:spPr>
      </p:pic>
      <p:pic>
        <p:nvPicPr>
          <p:cNvPr id="20" name="그림 19" descr="&lt;strong&gt;Clipart&lt;/strong&gt; - Protester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630" y="3407475"/>
            <a:ext cx="934122" cy="1505636"/>
          </a:xfrm>
          <a:prstGeom prst="rect">
            <a:avLst/>
          </a:prstGeom>
        </p:spPr>
      </p:pic>
      <p:pic>
        <p:nvPicPr>
          <p:cNvPr id="23" name="그림 22" descr="무료 벡터 그래픽: 단서, 형사, 찾기, 유리, 찾고, 확대, 돋보기, 부분 확대 - Pixabay의 무료 이미지 - 15058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051" y="5013232"/>
            <a:ext cx="610158" cy="930749"/>
          </a:xfrm>
          <a:prstGeom prst="rect">
            <a:avLst/>
          </a:prstGeom>
        </p:spPr>
      </p:pic>
      <p:pic>
        <p:nvPicPr>
          <p:cNvPr id="27" name="그림 26" descr="Angel Silhouette &lt;strong&gt;Clipart&lt;/strong&gt; Free Stock Photo - Public Domain Pictures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729" b="98542" l="9993" r="8986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58732" y="2150495"/>
            <a:ext cx="1531742" cy="101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8895" y="171458"/>
            <a:ext cx="10032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결론 및 자체평가</a:t>
            </a:r>
            <a:endParaRPr lang="ko-KR" altLang="en-US" sz="2000" b="1"/>
          </a:p>
        </p:txBody>
      </p:sp>
      <p:sp>
        <p:nvSpPr>
          <p:cNvPr id="28" name="TextBox 27"/>
          <p:cNvSpPr txBox="1"/>
          <p:nvPr/>
        </p:nvSpPr>
        <p:spPr>
          <a:xfrm>
            <a:off x="338895" y="1236329"/>
            <a:ext cx="1114319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기초</a:t>
            </a:r>
            <a:r>
              <a:rPr lang="en-US" altLang="ko-KR" sz="2800" b="1" smtClean="0"/>
              <a:t> </a:t>
            </a:r>
            <a:r>
              <a:rPr lang="ko-KR" altLang="en-US" sz="2800" b="1" smtClean="0"/>
              <a:t>데이터셋이 가장 중요하다</a:t>
            </a:r>
            <a:r>
              <a:rPr lang="en-US" altLang="ko-KR" sz="2800" b="1" smtClean="0"/>
              <a:t>. </a:t>
            </a:r>
            <a:r>
              <a:rPr lang="ko-KR" altLang="en-US" sz="2800" b="1" smtClean="0"/>
              <a:t>증강은 노이즈에 대한 대비일 뿐 </a:t>
            </a:r>
            <a:r>
              <a:rPr lang="en-US" altLang="ko-KR" sz="2800" b="1" smtClean="0"/>
              <a:t>(</a:t>
            </a:r>
            <a:r>
              <a:rPr lang="ko-KR" altLang="en-US" sz="2800" b="1" smtClean="0"/>
              <a:t>진돗개 사진을 아무리 증강해도 말티즈를 맞추기 어렵다</a:t>
            </a:r>
            <a:r>
              <a:rPr lang="en-US" altLang="ko-KR" sz="2800" b="1" smtClean="0"/>
              <a:t>)</a:t>
            </a:r>
            <a:endParaRPr lang="en-US" altLang="ko-KR" sz="2800" b="1"/>
          </a:p>
          <a:p>
            <a:endParaRPr lang="en-US" altLang="ko-KR" sz="2800" b="1" smtClean="0"/>
          </a:p>
          <a:p>
            <a:r>
              <a:rPr lang="ko-KR" altLang="en-US" sz="2800" b="1" smtClean="0"/>
              <a:t>앙상블은 모델 아키텍쳐 뿐 아니라 서로 다른 데이터셋을 훈련시켜도 효과가 있을 수 있다</a:t>
            </a:r>
            <a:r>
              <a:rPr lang="en-US" altLang="ko-KR" sz="2800" b="1" smtClean="0"/>
              <a:t>. </a:t>
            </a:r>
            <a:r>
              <a:rPr lang="ko-KR" altLang="en-US" sz="2800" b="1" smtClean="0"/>
              <a:t>물론 적절한 데이터셋의 선별이 우선이다</a:t>
            </a:r>
            <a:r>
              <a:rPr lang="en-US" altLang="ko-KR" sz="2800" b="1" smtClean="0"/>
              <a:t>.</a:t>
            </a:r>
          </a:p>
          <a:p>
            <a:endParaRPr lang="en-US" altLang="ko-KR" sz="2800" b="1"/>
          </a:p>
          <a:p>
            <a:r>
              <a:rPr lang="ko-KR" altLang="en-US" sz="2800" b="1" smtClean="0"/>
              <a:t>자체평가 </a:t>
            </a:r>
            <a:r>
              <a:rPr lang="en-US" altLang="ko-KR" sz="2800" b="1" smtClean="0"/>
              <a:t>: </a:t>
            </a:r>
            <a:r>
              <a:rPr lang="ko-KR" altLang="en-US" sz="2800" b="1" smtClean="0"/>
              <a:t>범용적인 데이터셋의 확보가 어려운 점이 아쉬웠다</a:t>
            </a:r>
            <a:r>
              <a:rPr lang="en-US" altLang="ko-KR" sz="2800" b="1" smtClean="0"/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24750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2518" y="140676"/>
            <a:ext cx="3481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목차</a:t>
            </a:r>
            <a:endParaRPr lang="ko-KR" altLang="en-US" sz="2800" b="1"/>
          </a:p>
        </p:txBody>
      </p:sp>
    </p:spTree>
    <p:extLst>
      <p:ext uri="{BB962C8B-B14F-4D97-AF65-F5344CB8AC3E}">
        <p14:creationId xmlns:p14="http://schemas.microsoft.com/office/powerpoint/2010/main" val="611810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2518" y="140676"/>
            <a:ext cx="3481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팀원소개 및 역할</a:t>
            </a:r>
            <a:endParaRPr lang="ko-KR" altLang="en-US" sz="2800" b="1"/>
          </a:p>
        </p:txBody>
      </p:sp>
    </p:spTree>
    <p:extLst>
      <p:ext uri="{BB962C8B-B14F-4D97-AF65-F5344CB8AC3E}">
        <p14:creationId xmlns:p14="http://schemas.microsoft.com/office/powerpoint/2010/main" val="1491616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2518" y="140676"/>
            <a:ext cx="5199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프로젝트 수행 절차 및 방법</a:t>
            </a:r>
            <a:endParaRPr lang="ko-KR" altLang="en-US" sz="2800" b="1"/>
          </a:p>
        </p:txBody>
      </p:sp>
    </p:spTree>
    <p:extLst>
      <p:ext uri="{BB962C8B-B14F-4D97-AF65-F5344CB8AC3E}">
        <p14:creationId xmlns:p14="http://schemas.microsoft.com/office/powerpoint/2010/main" val="120618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2517" y="140676"/>
            <a:ext cx="4898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프로젝트 주제 및 선정 배경</a:t>
            </a:r>
            <a:endParaRPr lang="ko-KR" altLang="en-US" sz="2800" b="1"/>
          </a:p>
        </p:txBody>
      </p:sp>
      <p:sp>
        <p:nvSpPr>
          <p:cNvPr id="3" name="TextBox 2"/>
          <p:cNvSpPr txBox="1"/>
          <p:nvPr/>
        </p:nvSpPr>
        <p:spPr>
          <a:xfrm>
            <a:off x="512516" y="1697471"/>
            <a:ext cx="90018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산불 증가 추이</a:t>
            </a:r>
            <a:r>
              <a:rPr lang="en-US" altLang="ko-KR" sz="2800" b="1" smtClean="0"/>
              <a:t>, </a:t>
            </a:r>
            <a:r>
              <a:rPr lang="ko-KR" altLang="en-US" sz="2800" b="1" smtClean="0"/>
              <a:t>산불 사진</a:t>
            </a:r>
            <a:endParaRPr lang="en-US" altLang="ko-KR" sz="2800" b="1" smtClean="0"/>
          </a:p>
          <a:p>
            <a:r>
              <a:rPr lang="ko-KR" altLang="en-US" sz="2800" b="1" smtClean="0"/>
              <a:t>최근 기상이변으로 인한 산불 증가 관련 기사</a:t>
            </a:r>
            <a:endParaRPr lang="en-US" altLang="ko-KR" sz="2800" b="1" smtClean="0"/>
          </a:p>
          <a:p>
            <a:r>
              <a:rPr lang="ko-KR" altLang="en-US" sz="2800" b="1" smtClean="0"/>
              <a:t>조기 탐지의 중요성 언급</a:t>
            </a:r>
            <a:endParaRPr lang="en-US" altLang="ko-KR" sz="2800" b="1" smtClean="0"/>
          </a:p>
        </p:txBody>
      </p:sp>
    </p:spTree>
    <p:extLst>
      <p:ext uri="{BB962C8B-B14F-4D97-AF65-F5344CB8AC3E}">
        <p14:creationId xmlns:p14="http://schemas.microsoft.com/office/powerpoint/2010/main" val="303276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2517" y="140676"/>
            <a:ext cx="4898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프로젝트 개요</a:t>
            </a:r>
            <a:endParaRPr lang="ko-KR" altLang="en-US" sz="2800" b="1"/>
          </a:p>
        </p:txBody>
      </p:sp>
      <p:sp>
        <p:nvSpPr>
          <p:cNvPr id="3" name="TextBox 2"/>
          <p:cNvSpPr txBox="1"/>
          <p:nvPr/>
        </p:nvSpPr>
        <p:spPr>
          <a:xfrm>
            <a:off x="512516" y="1697471"/>
            <a:ext cx="112473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위성 사진을 통한 산불 탐지</a:t>
            </a:r>
            <a:endParaRPr lang="en-US" altLang="ko-KR" sz="2800" b="1" smtClean="0"/>
          </a:p>
          <a:p>
            <a:r>
              <a:rPr lang="en-US" altLang="ko-KR" sz="2800" b="1"/>
              <a:t> </a:t>
            </a:r>
            <a:r>
              <a:rPr lang="en-US" altLang="ko-KR" sz="2800" b="1" smtClean="0"/>
              <a:t>- CNN </a:t>
            </a:r>
            <a:r>
              <a:rPr lang="ko-KR" altLang="en-US" sz="2800" b="1" smtClean="0"/>
              <a:t>모델을 통한 학습 및 앙상블을 이용한 정확도 향상</a:t>
            </a:r>
            <a:endParaRPr lang="en-US" altLang="ko-KR" sz="2800" b="1" smtClean="0"/>
          </a:p>
          <a:p>
            <a:r>
              <a:rPr lang="ko-KR" altLang="en-US" sz="2800" b="1" smtClean="0"/>
              <a:t>탐지 시 가까운 실 거리의 산불 감시 요원 및 관제소에 알림</a:t>
            </a:r>
            <a:r>
              <a:rPr lang="en-US" altLang="ko-KR" sz="2800" b="1"/>
              <a:t> </a:t>
            </a:r>
            <a:r>
              <a:rPr lang="ko-KR" altLang="en-US" sz="2800" b="1" smtClean="0"/>
              <a:t>발송</a:t>
            </a:r>
            <a:endParaRPr lang="en-US" altLang="ko-KR" sz="2800" b="1" smtClean="0"/>
          </a:p>
          <a:p>
            <a:r>
              <a:rPr lang="en-US" altLang="ko-KR" sz="2800" b="1"/>
              <a:t> </a:t>
            </a:r>
            <a:r>
              <a:rPr lang="en-US" altLang="ko-KR" sz="2800" b="1" smtClean="0"/>
              <a:t>- </a:t>
            </a:r>
            <a:r>
              <a:rPr lang="ko-KR" altLang="en-US" sz="2800" b="1" smtClean="0"/>
              <a:t>조기 대응으로 피해 최소화</a:t>
            </a:r>
            <a:endParaRPr lang="en-US" altLang="ko-KR" sz="2800" b="1" smtClean="0"/>
          </a:p>
          <a:p>
            <a:endParaRPr lang="en-US" altLang="ko-KR" sz="2800" b="1" smtClean="0"/>
          </a:p>
        </p:txBody>
      </p:sp>
    </p:spTree>
    <p:extLst>
      <p:ext uri="{BB962C8B-B14F-4D97-AF65-F5344CB8AC3E}">
        <p14:creationId xmlns:p14="http://schemas.microsoft.com/office/powerpoint/2010/main" val="286133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2517" y="140676"/>
            <a:ext cx="4898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데이터 소개</a:t>
            </a:r>
            <a:endParaRPr lang="ko-KR" altLang="en-US" sz="2800" b="1"/>
          </a:p>
        </p:txBody>
      </p:sp>
      <p:sp>
        <p:nvSpPr>
          <p:cNvPr id="3" name="TextBox 2"/>
          <p:cNvSpPr txBox="1"/>
          <p:nvPr/>
        </p:nvSpPr>
        <p:spPr>
          <a:xfrm>
            <a:off x="512517" y="717696"/>
            <a:ext cx="252005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/>
              <a:t>출처 </a:t>
            </a:r>
            <a:r>
              <a:rPr lang="en-US" altLang="ko-KR" sz="2000" b="1" smtClean="0"/>
              <a:t>: </a:t>
            </a:r>
            <a:r>
              <a:rPr lang="ko-KR" altLang="en-US" sz="2000" b="1" smtClean="0"/>
              <a:t>캐글</a:t>
            </a:r>
            <a:endParaRPr lang="en-US" altLang="ko-KR" sz="2000" b="1" smtClean="0"/>
          </a:p>
          <a:p>
            <a:r>
              <a:rPr lang="en-US" altLang="ko-KR" sz="2000" b="1" smtClean="0"/>
              <a:t>Train set (30249) </a:t>
            </a:r>
          </a:p>
          <a:p>
            <a:r>
              <a:rPr lang="en-US" altLang="ko-KR" sz="2000" b="1"/>
              <a:t> </a:t>
            </a:r>
            <a:r>
              <a:rPr lang="en-US" altLang="ko-KR" sz="2000" b="1" smtClean="0"/>
              <a:t>- </a:t>
            </a:r>
            <a:r>
              <a:rPr lang="ko-KR" altLang="en-US" sz="2000" b="1" smtClean="0"/>
              <a:t>정상 </a:t>
            </a:r>
            <a:r>
              <a:rPr lang="en-US" altLang="ko-KR" sz="2000" b="1" smtClean="0"/>
              <a:t>: 14499</a:t>
            </a:r>
          </a:p>
          <a:p>
            <a:r>
              <a:rPr lang="en-US" altLang="ko-KR" sz="2000" b="1"/>
              <a:t> </a:t>
            </a:r>
            <a:r>
              <a:rPr lang="en-US" altLang="ko-KR" sz="2000" b="1" smtClean="0"/>
              <a:t>- </a:t>
            </a:r>
            <a:r>
              <a:rPr lang="ko-KR" altLang="en-US" sz="2000" b="1" smtClean="0"/>
              <a:t>산불 </a:t>
            </a:r>
            <a:r>
              <a:rPr lang="en-US" altLang="ko-KR" sz="2000" b="1" smtClean="0"/>
              <a:t>: 15750</a:t>
            </a:r>
          </a:p>
          <a:p>
            <a:r>
              <a:rPr lang="en-US" altLang="ko-KR" sz="2000" b="1" smtClean="0"/>
              <a:t>valid set (6300)</a:t>
            </a:r>
          </a:p>
          <a:p>
            <a:r>
              <a:rPr lang="en-US" altLang="ko-KR" sz="2000" b="1"/>
              <a:t> </a:t>
            </a:r>
            <a:r>
              <a:rPr lang="en-US" altLang="ko-KR" sz="2000" b="1" smtClean="0"/>
              <a:t>- </a:t>
            </a:r>
            <a:r>
              <a:rPr lang="ko-KR" altLang="en-US" sz="2000" b="1" smtClean="0"/>
              <a:t>정상 </a:t>
            </a:r>
            <a:r>
              <a:rPr lang="en-US" altLang="ko-KR" sz="2000" b="1" smtClean="0"/>
              <a:t>: 2820</a:t>
            </a:r>
          </a:p>
          <a:p>
            <a:r>
              <a:rPr lang="en-US" altLang="ko-KR" sz="2000" b="1"/>
              <a:t> </a:t>
            </a:r>
            <a:r>
              <a:rPr lang="en-US" altLang="ko-KR" sz="2000" b="1" smtClean="0"/>
              <a:t>- </a:t>
            </a:r>
            <a:r>
              <a:rPr lang="ko-KR" altLang="en-US" sz="2000" b="1" smtClean="0"/>
              <a:t>산불 </a:t>
            </a:r>
            <a:r>
              <a:rPr lang="en-US" altLang="ko-KR" sz="2000" b="1" smtClean="0"/>
              <a:t>: 3480</a:t>
            </a:r>
          </a:p>
          <a:p>
            <a:r>
              <a:rPr lang="en-US" altLang="ko-KR" sz="2000" b="1" smtClean="0"/>
              <a:t>test set (6299)</a:t>
            </a:r>
          </a:p>
          <a:p>
            <a:r>
              <a:rPr lang="en-US" altLang="ko-KR" sz="2000" b="1"/>
              <a:t> </a:t>
            </a:r>
            <a:r>
              <a:rPr lang="en-US" altLang="ko-KR" sz="2000" b="1" smtClean="0"/>
              <a:t>- </a:t>
            </a:r>
            <a:r>
              <a:rPr lang="ko-KR" altLang="en-US" sz="2000" b="1" smtClean="0"/>
              <a:t>정상 </a:t>
            </a:r>
            <a:r>
              <a:rPr lang="en-US" altLang="ko-KR" sz="2000" b="1" smtClean="0"/>
              <a:t>: 2820</a:t>
            </a:r>
          </a:p>
          <a:p>
            <a:r>
              <a:rPr lang="en-US" altLang="ko-KR" sz="2000" b="1"/>
              <a:t> </a:t>
            </a:r>
            <a:r>
              <a:rPr lang="en-US" altLang="ko-KR" sz="2000" b="1" smtClean="0"/>
              <a:t>- </a:t>
            </a:r>
            <a:r>
              <a:rPr lang="ko-KR" altLang="en-US" sz="2000" b="1" smtClean="0"/>
              <a:t>산불 </a:t>
            </a:r>
            <a:r>
              <a:rPr lang="en-US" altLang="ko-KR" sz="2000" b="1" smtClean="0"/>
              <a:t>: 3479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396" y="717696"/>
            <a:ext cx="2340000" cy="234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726" y="717696"/>
            <a:ext cx="2340000" cy="234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64331" y="317586"/>
            <a:ext cx="5970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/>
              <a:t>산불</a:t>
            </a:r>
            <a:r>
              <a:rPr lang="en-US" altLang="ko-KR" sz="2000" b="1" smtClean="0"/>
              <a:t>(1)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64331" y="3436964"/>
            <a:ext cx="1098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/>
              <a:t>정상</a:t>
            </a:r>
            <a:r>
              <a:rPr lang="en-US" altLang="ko-KR" sz="2000" b="1" smtClean="0"/>
              <a:t>(0)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727" y="3837074"/>
            <a:ext cx="2340000" cy="234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396" y="3837074"/>
            <a:ext cx="2340000" cy="234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726" y="3837074"/>
            <a:ext cx="2340000" cy="234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066" y="717696"/>
            <a:ext cx="2340000" cy="234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064331" y="6356287"/>
            <a:ext cx="5970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/>
              <a:t>산불 초기 사진으로 육안으로 구분이 어려움</a:t>
            </a:r>
            <a:endParaRPr lang="en-US" altLang="ko-KR" sz="2000" b="1" smtClean="0"/>
          </a:p>
        </p:txBody>
      </p:sp>
    </p:spTree>
    <p:extLst>
      <p:ext uri="{BB962C8B-B14F-4D97-AF65-F5344CB8AC3E}">
        <p14:creationId xmlns:p14="http://schemas.microsoft.com/office/powerpoint/2010/main" val="121912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rcRect l="166" r="166"/>
          <a:stretch/>
        </p:blipFill>
        <p:spPr>
          <a:xfrm>
            <a:off x="744063" y="873650"/>
            <a:ext cx="1800000" cy="1800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l="166" r="166"/>
          <a:stretch/>
        </p:blipFill>
        <p:spPr>
          <a:xfrm>
            <a:off x="2644428" y="873650"/>
            <a:ext cx="1800000" cy="1800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rcRect t="166" b="166"/>
          <a:stretch/>
        </p:blipFill>
        <p:spPr>
          <a:xfrm>
            <a:off x="4544793" y="873650"/>
            <a:ext cx="1800000" cy="1800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rcRect l="248" r="248"/>
          <a:stretch/>
        </p:blipFill>
        <p:spPr>
          <a:xfrm>
            <a:off x="6445158" y="873650"/>
            <a:ext cx="1800000" cy="1800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/>
          <a:srcRect l="414" r="414"/>
          <a:stretch/>
        </p:blipFill>
        <p:spPr>
          <a:xfrm>
            <a:off x="744063" y="4661380"/>
            <a:ext cx="1800000" cy="1800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7"/>
          <a:srcRect l="493" r="493"/>
          <a:stretch/>
        </p:blipFill>
        <p:spPr>
          <a:xfrm>
            <a:off x="2644428" y="4661380"/>
            <a:ext cx="1800000" cy="1800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8"/>
          <a:srcRect t="165" b="165"/>
          <a:stretch/>
        </p:blipFill>
        <p:spPr>
          <a:xfrm>
            <a:off x="4544793" y="4661380"/>
            <a:ext cx="1800000" cy="1800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9"/>
          <a:srcRect l="578" r="578"/>
          <a:stretch/>
        </p:blipFill>
        <p:spPr>
          <a:xfrm>
            <a:off x="6445158" y="4661380"/>
            <a:ext cx="1800000" cy="1800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10"/>
          <a:srcRect t="84" b="84"/>
          <a:stretch/>
        </p:blipFill>
        <p:spPr>
          <a:xfrm>
            <a:off x="8345523" y="873650"/>
            <a:ext cx="1800000" cy="18000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45888" y="873650"/>
            <a:ext cx="1796995" cy="18000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45888" y="4661380"/>
            <a:ext cx="1800000" cy="18000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45523" y="4661380"/>
            <a:ext cx="1800000" cy="18000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0" y="1573595"/>
            <a:ext cx="1107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/>
              <a:t>산불</a:t>
            </a:r>
            <a:endParaRPr lang="en-US" altLang="ko-KR" sz="2000" b="1" smtClean="0"/>
          </a:p>
        </p:txBody>
      </p:sp>
      <p:sp>
        <p:nvSpPr>
          <p:cNvPr id="30" name="TextBox 29"/>
          <p:cNvSpPr txBox="1"/>
          <p:nvPr/>
        </p:nvSpPr>
        <p:spPr>
          <a:xfrm>
            <a:off x="47501" y="5361325"/>
            <a:ext cx="1107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/>
              <a:t>정상</a:t>
            </a:r>
            <a:endParaRPr lang="en-US" altLang="ko-KR" sz="2000" b="1" smtClean="0"/>
          </a:p>
        </p:txBody>
      </p:sp>
      <p:sp>
        <p:nvSpPr>
          <p:cNvPr id="31" name="TextBox 30"/>
          <p:cNvSpPr txBox="1"/>
          <p:nvPr/>
        </p:nvSpPr>
        <p:spPr>
          <a:xfrm>
            <a:off x="1289122" y="3467460"/>
            <a:ext cx="709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/>
              <a:t>원본</a:t>
            </a:r>
            <a:endParaRPr lang="en-US" altLang="ko-KR" sz="2000" b="1" smtClean="0"/>
          </a:p>
        </p:txBody>
      </p:sp>
      <p:sp>
        <p:nvSpPr>
          <p:cNvPr id="32" name="TextBox 31"/>
          <p:cNvSpPr txBox="1"/>
          <p:nvPr/>
        </p:nvSpPr>
        <p:spPr>
          <a:xfrm>
            <a:off x="3189487" y="3467460"/>
            <a:ext cx="709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/>
              <a:t>R</a:t>
            </a:r>
            <a:endParaRPr lang="en-US" altLang="ko-KR" sz="2000" b="1" smtClean="0"/>
          </a:p>
        </p:txBody>
      </p:sp>
      <p:sp>
        <p:nvSpPr>
          <p:cNvPr id="33" name="TextBox 32"/>
          <p:cNvSpPr txBox="1"/>
          <p:nvPr/>
        </p:nvSpPr>
        <p:spPr>
          <a:xfrm>
            <a:off x="5089852" y="3467460"/>
            <a:ext cx="709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/>
              <a:t>G</a:t>
            </a:r>
            <a:endParaRPr lang="en-US" altLang="ko-KR" sz="2000" b="1" smtClean="0"/>
          </a:p>
        </p:txBody>
      </p:sp>
      <p:sp>
        <p:nvSpPr>
          <p:cNvPr id="34" name="TextBox 33"/>
          <p:cNvSpPr txBox="1"/>
          <p:nvPr/>
        </p:nvSpPr>
        <p:spPr>
          <a:xfrm>
            <a:off x="6990217" y="3467460"/>
            <a:ext cx="709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mtClean="0"/>
              <a:t>B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794842" y="3467460"/>
            <a:ext cx="901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mtClean="0"/>
              <a:t>Edge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443134" y="3467460"/>
            <a:ext cx="1402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mtClean="0"/>
              <a:t>Contour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59081" y="276690"/>
            <a:ext cx="8930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/>
              <a:t>다각도로 이미지를 변형해봐도 육안으로 식별 어려움 </a:t>
            </a:r>
            <a:r>
              <a:rPr lang="en-US" altLang="ko-KR" sz="2000" b="1" smtClean="0">
                <a:sym typeface="Wingdings" panose="05000000000000000000" pitchFamily="2" charset="2"/>
              </a:rPr>
              <a:t> </a:t>
            </a:r>
            <a:r>
              <a:rPr lang="ko-KR" altLang="en-US" sz="2000" b="1" smtClean="0">
                <a:sym typeface="Wingdings" panose="05000000000000000000" pitchFamily="2" charset="2"/>
              </a:rPr>
              <a:t>딥러닝 필요성</a:t>
            </a:r>
            <a:r>
              <a:rPr lang="ko-KR" altLang="en-US" sz="2000" b="1" smtClean="0"/>
              <a:t> </a:t>
            </a:r>
            <a:endParaRPr lang="en-US" altLang="ko-KR" sz="2000" b="1" smtClean="0"/>
          </a:p>
        </p:txBody>
      </p:sp>
    </p:spTree>
    <p:extLst>
      <p:ext uri="{BB962C8B-B14F-4D97-AF65-F5344CB8AC3E}">
        <p14:creationId xmlns:p14="http://schemas.microsoft.com/office/powerpoint/2010/main" val="2223413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2517" y="140676"/>
            <a:ext cx="4898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단일 모델 학습 결과</a:t>
            </a:r>
            <a:endParaRPr lang="ko-KR" altLang="en-US" sz="2800" b="1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484" y="302963"/>
            <a:ext cx="4172017" cy="15541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540" y="1845342"/>
            <a:ext cx="4254550" cy="15543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485" y="3399728"/>
            <a:ext cx="4172017" cy="154301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5625" y="4331859"/>
            <a:ext cx="3608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↑그래프로 표현</a:t>
            </a:r>
            <a:r>
              <a:rPr lang="en-US" altLang="ko-KR" sz="2800" b="1" smtClean="0"/>
              <a:t>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8815" y="1681823"/>
            <a:ext cx="63165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/>
              <a:t>정확도 </a:t>
            </a:r>
            <a:r>
              <a:rPr lang="en-US" altLang="ko-KR" sz="2000" b="1" smtClean="0"/>
              <a:t>95% </a:t>
            </a:r>
            <a:r>
              <a:rPr lang="ko-KR" altLang="en-US" sz="2000" b="1" smtClean="0"/>
              <a:t>이상 </a:t>
            </a:r>
            <a:r>
              <a:rPr lang="en-US" altLang="ko-KR" sz="2000" b="1" smtClean="0"/>
              <a:t>Recall </a:t>
            </a:r>
            <a:r>
              <a:rPr lang="ko-KR" altLang="en-US" sz="2000" b="1" smtClean="0"/>
              <a:t>높은 순</a:t>
            </a:r>
            <a:endParaRPr lang="en-US" altLang="ko-KR" sz="2000" b="1" smtClean="0"/>
          </a:p>
          <a:p>
            <a:r>
              <a:rPr lang="en-US" altLang="ko-KR" sz="2000" b="1"/>
              <a:t> </a:t>
            </a:r>
            <a:r>
              <a:rPr lang="en-US" altLang="ko-KR" sz="2000" b="1" smtClean="0"/>
              <a:t>- </a:t>
            </a:r>
            <a:r>
              <a:rPr lang="ko-KR" altLang="en-US" sz="2000" b="1" smtClean="0"/>
              <a:t>실제 산불을 아니라고 오탐하는 경우가 적어야 함</a:t>
            </a:r>
            <a:endParaRPr lang="en-US" altLang="ko-KR" sz="2000" b="1" smtClean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784891"/>
              </p:ext>
            </p:extLst>
          </p:nvPr>
        </p:nvGraphicFramePr>
        <p:xfrm>
          <a:off x="700990" y="2453009"/>
          <a:ext cx="6438032" cy="13839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4004">
                  <a:extLst>
                    <a:ext uri="{9D8B030D-6E8A-4147-A177-3AD203B41FA5}">
                      <a16:colId xmlns:a16="http://schemas.microsoft.com/office/drawing/2014/main" val="2941540306"/>
                    </a:ext>
                  </a:extLst>
                </a:gridCol>
                <a:gridCol w="1501150">
                  <a:extLst>
                    <a:ext uri="{9D8B030D-6E8A-4147-A177-3AD203B41FA5}">
                      <a16:colId xmlns:a16="http://schemas.microsoft.com/office/drawing/2014/main" val="1192404111"/>
                    </a:ext>
                  </a:extLst>
                </a:gridCol>
                <a:gridCol w="1289721">
                  <a:extLst>
                    <a:ext uri="{9D8B030D-6E8A-4147-A177-3AD203B41FA5}">
                      <a16:colId xmlns:a16="http://schemas.microsoft.com/office/drawing/2014/main" val="2779888282"/>
                    </a:ext>
                  </a:extLst>
                </a:gridCol>
                <a:gridCol w="1258006">
                  <a:extLst>
                    <a:ext uri="{9D8B030D-6E8A-4147-A177-3AD203B41FA5}">
                      <a16:colId xmlns:a16="http://schemas.microsoft.com/office/drawing/2014/main" val="2341225377"/>
                    </a:ext>
                  </a:extLst>
                </a:gridCol>
                <a:gridCol w="570860">
                  <a:extLst>
                    <a:ext uri="{9D8B030D-6E8A-4147-A177-3AD203B41FA5}">
                      <a16:colId xmlns:a16="http://schemas.microsoft.com/office/drawing/2014/main" val="4026470821"/>
                    </a:ext>
                  </a:extLst>
                </a:gridCol>
                <a:gridCol w="1004291">
                  <a:extLst>
                    <a:ext uri="{9D8B030D-6E8A-4147-A177-3AD203B41FA5}">
                      <a16:colId xmlns:a16="http://schemas.microsoft.com/office/drawing/2014/main" val="1480114377"/>
                    </a:ext>
                  </a:extLst>
                </a:gridCol>
              </a:tblGrid>
              <a:tr h="1977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구분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 업데이트 레이어 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 학습 파라미터 수 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 정확도 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en-US" sz="900" u="none" strike="noStrike">
                          <a:effectLst/>
                        </a:rPr>
                        <a:t>Test Set)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 ReCall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 Pretrained </a:t>
                      </a:r>
                      <a:r>
                        <a:rPr lang="ko-KR" altLang="en-US" sz="900" u="none" strike="noStrike">
                          <a:effectLst/>
                        </a:rPr>
                        <a:t>학습셋 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extLst>
                  <a:ext uri="{0D108BD9-81ED-4DB2-BD59-A6C34878D82A}">
                    <a16:rowId xmlns:a16="http://schemas.microsoft.com/office/drawing/2014/main" val="2181952616"/>
                  </a:ext>
                </a:extLst>
              </a:tr>
              <a:tr h="19771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ResNET50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                                  </a:t>
                      </a:r>
                      <a:r>
                        <a:rPr lang="en-US" altLang="ko-KR" sz="900" u="none" strike="noStrike">
                          <a:effectLst/>
                        </a:rPr>
                        <a:t>-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                             </a:t>
                      </a:r>
                      <a:r>
                        <a:rPr lang="en-US" altLang="ko-KR" sz="900" u="none" strike="noStrike">
                          <a:effectLst/>
                        </a:rPr>
                        <a:t>-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                      </a:t>
                      </a:r>
                      <a:r>
                        <a:rPr lang="en-US" altLang="ko-KR" sz="900" u="none" strike="noStrike">
                          <a:effectLst/>
                        </a:rPr>
                        <a:t>65.07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     </a:t>
                      </a:r>
                      <a:r>
                        <a:rPr lang="en-US" altLang="ko-KR" sz="900" u="none" strike="noStrike">
                          <a:effectLst/>
                        </a:rPr>
                        <a:t>74.25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?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extLst>
                  <a:ext uri="{0D108BD9-81ED-4DB2-BD59-A6C34878D82A}">
                    <a16:rowId xmlns:a16="http://schemas.microsoft.com/office/drawing/2014/main" val="3640017050"/>
                  </a:ext>
                </a:extLst>
              </a:tr>
              <a:tr h="1977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 FC Layer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                   </a:t>
                      </a:r>
                      <a:r>
                        <a:rPr lang="en-US" altLang="ko-KR" sz="900" u="none" strike="noStrike">
                          <a:effectLst/>
                        </a:rPr>
                        <a:t>4,098.00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                      </a:t>
                      </a:r>
                      <a:r>
                        <a:rPr lang="en-US" altLang="ko-KR" sz="900" u="none" strike="noStrike">
                          <a:effectLst/>
                        </a:rPr>
                        <a:t>97.06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     </a:t>
                      </a:r>
                      <a:r>
                        <a:rPr lang="en-US" altLang="ko-KR" sz="900" u="none" strike="noStrike">
                          <a:effectLst/>
                        </a:rPr>
                        <a:t>99.51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882261"/>
                  </a:ext>
                </a:extLst>
              </a:tr>
              <a:tr h="1977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 Layer4, FC Layer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              </a:t>
                      </a:r>
                      <a:r>
                        <a:rPr lang="en-US" altLang="ko-KR" sz="900" u="none" strike="noStrike">
                          <a:effectLst/>
                        </a:rPr>
                        <a:t>4,466,690.00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                      </a:t>
                      </a:r>
                      <a:r>
                        <a:rPr lang="en-US" altLang="ko-KR" sz="900" u="none" strike="noStrike">
                          <a:effectLst/>
                        </a:rPr>
                        <a:t>99.14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     </a:t>
                      </a:r>
                      <a:r>
                        <a:rPr lang="en-US" altLang="ko-KR" sz="900" u="none" strike="noStrike">
                          <a:effectLst/>
                        </a:rPr>
                        <a:t>99.51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109931"/>
                  </a:ext>
                </a:extLst>
              </a:tr>
              <a:tr h="1977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 Full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            </a:t>
                      </a:r>
                      <a:r>
                        <a:rPr lang="en-US" altLang="ko-KR" sz="900" u="none" strike="noStrike">
                          <a:effectLst/>
                        </a:rPr>
                        <a:t>23,512,130.00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                      </a:t>
                      </a:r>
                      <a:r>
                        <a:rPr lang="en-US" altLang="ko-KR" sz="900" u="none" strike="noStrike">
                          <a:effectLst/>
                        </a:rPr>
                        <a:t>97.67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     </a:t>
                      </a:r>
                      <a:r>
                        <a:rPr lang="en-US" altLang="ko-KR" sz="900" u="none" strike="noStrike">
                          <a:effectLst/>
                        </a:rPr>
                        <a:t>98.88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993314"/>
                  </a:ext>
                </a:extLst>
              </a:tr>
              <a:tr h="19771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GoogleNET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                                  </a:t>
                      </a:r>
                      <a:r>
                        <a:rPr lang="en-US" altLang="ko-KR" sz="900" u="none" strike="noStrike">
                          <a:effectLst/>
                        </a:rPr>
                        <a:t>-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                             </a:t>
                      </a:r>
                      <a:r>
                        <a:rPr lang="en-US" altLang="ko-KR" sz="900" u="none" strike="noStrike">
                          <a:effectLst/>
                        </a:rPr>
                        <a:t>-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                      </a:t>
                      </a:r>
                      <a:r>
                        <a:rPr lang="en-US" altLang="ko-KR" sz="900" u="none" strike="noStrike">
                          <a:effectLst/>
                        </a:rPr>
                        <a:t>77.11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     </a:t>
                      </a:r>
                      <a:r>
                        <a:rPr lang="en-US" altLang="ko-KR" sz="900" u="none" strike="noStrike">
                          <a:effectLst/>
                        </a:rPr>
                        <a:t>83.85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?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extLst>
                  <a:ext uri="{0D108BD9-81ED-4DB2-BD59-A6C34878D82A}">
                    <a16:rowId xmlns:a16="http://schemas.microsoft.com/office/drawing/2014/main" val="3670690627"/>
                  </a:ext>
                </a:extLst>
              </a:tr>
              <a:tr h="1977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 Inception5b, FC Layer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              </a:t>
                      </a:r>
                      <a:r>
                        <a:rPr lang="en-US" altLang="ko-KR" sz="900" u="none" strike="noStrike">
                          <a:effectLst/>
                        </a:rPr>
                        <a:t>1,349,090.00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                      </a:t>
                      </a:r>
                      <a:r>
                        <a:rPr lang="en-US" altLang="ko-KR" sz="900" u="none" strike="noStrike">
                          <a:effectLst/>
                        </a:rPr>
                        <a:t>98.54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     </a:t>
                      </a:r>
                      <a:r>
                        <a:rPr lang="en-US" altLang="ko-KR" sz="900" u="none" strike="noStrike">
                          <a:effectLst/>
                        </a:rPr>
                        <a:t>98.59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426419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485" y="5080268"/>
            <a:ext cx="4184970" cy="151524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516284" y="3049929"/>
            <a:ext cx="4595149" cy="1967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721124" y="3808639"/>
            <a:ext cx="25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/>
              <a:t>배치사이즈 </a:t>
            </a:r>
            <a:r>
              <a:rPr lang="en-US" altLang="ko-KR" sz="1400" b="1" smtClean="0"/>
              <a:t>: 20</a:t>
            </a:r>
          </a:p>
          <a:p>
            <a:r>
              <a:rPr lang="en-US" altLang="ko-KR" sz="1400" b="1" smtClean="0"/>
              <a:t>epoch : 10</a:t>
            </a:r>
          </a:p>
        </p:txBody>
      </p:sp>
    </p:spTree>
    <p:extLst>
      <p:ext uri="{BB962C8B-B14F-4D97-AF65-F5344CB8AC3E}">
        <p14:creationId xmlns:p14="http://schemas.microsoft.com/office/powerpoint/2010/main" val="1864722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2992</TotalTime>
  <Words>861</Words>
  <Application>Microsoft Office PowerPoint</Application>
  <PresentationFormat>와이드스크린</PresentationFormat>
  <Paragraphs>212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HS</dc:creator>
  <cp:lastModifiedBy>HS</cp:lastModifiedBy>
  <cp:revision>152</cp:revision>
  <dcterms:created xsi:type="dcterms:W3CDTF">2024-05-17T06:07:06Z</dcterms:created>
  <dcterms:modified xsi:type="dcterms:W3CDTF">2024-05-28T08:54:24Z</dcterms:modified>
</cp:coreProperties>
</file>